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964" r:id="rId1"/>
  </p:sldMasterIdLst>
  <p:notesMasterIdLst>
    <p:notesMasterId r:id="rId122"/>
  </p:notesMasterIdLst>
  <p:sldIdLst>
    <p:sldId id="256" r:id="rId2"/>
    <p:sldId id="306" r:id="rId3"/>
    <p:sldId id="375" r:id="rId4"/>
    <p:sldId id="257" r:id="rId5"/>
    <p:sldId id="308" r:id="rId6"/>
    <p:sldId id="309" r:id="rId7"/>
    <p:sldId id="303" r:id="rId8"/>
    <p:sldId id="258" r:id="rId9"/>
    <p:sldId id="310" r:id="rId10"/>
    <p:sldId id="261" r:id="rId11"/>
    <p:sldId id="311" r:id="rId12"/>
    <p:sldId id="304" r:id="rId13"/>
    <p:sldId id="259" r:id="rId14"/>
    <p:sldId id="263" r:id="rId15"/>
    <p:sldId id="264" r:id="rId16"/>
    <p:sldId id="260" r:id="rId17"/>
    <p:sldId id="266" r:id="rId18"/>
    <p:sldId id="376" r:id="rId19"/>
    <p:sldId id="268" r:id="rId20"/>
    <p:sldId id="269" r:id="rId21"/>
    <p:sldId id="270" r:id="rId22"/>
    <p:sldId id="276" r:id="rId23"/>
    <p:sldId id="284" r:id="rId24"/>
    <p:sldId id="285" r:id="rId25"/>
    <p:sldId id="345" r:id="rId26"/>
    <p:sldId id="344" r:id="rId27"/>
    <p:sldId id="278" r:id="rId28"/>
    <p:sldId id="277" r:id="rId29"/>
    <p:sldId id="279" r:id="rId30"/>
    <p:sldId id="280" r:id="rId31"/>
    <p:sldId id="281" r:id="rId32"/>
    <p:sldId id="282" r:id="rId33"/>
    <p:sldId id="312" r:id="rId34"/>
    <p:sldId id="313" r:id="rId35"/>
    <p:sldId id="348" r:id="rId36"/>
    <p:sldId id="314" r:id="rId37"/>
    <p:sldId id="283" r:id="rId38"/>
    <p:sldId id="349" r:id="rId39"/>
    <p:sldId id="315" r:id="rId40"/>
    <p:sldId id="300" r:id="rId41"/>
    <p:sldId id="299" r:id="rId42"/>
    <p:sldId id="301" r:id="rId43"/>
    <p:sldId id="302" r:id="rId44"/>
    <p:sldId id="343" r:id="rId45"/>
    <p:sldId id="287" r:id="rId46"/>
    <p:sldId id="271" r:id="rId47"/>
    <p:sldId id="289" r:id="rId48"/>
    <p:sldId id="290" r:id="rId49"/>
    <p:sldId id="291" r:id="rId50"/>
    <p:sldId id="292" r:id="rId51"/>
    <p:sldId id="272" r:id="rId52"/>
    <p:sldId id="293" r:id="rId53"/>
    <p:sldId id="342" r:id="rId54"/>
    <p:sldId id="274" r:id="rId55"/>
    <p:sldId id="395" r:id="rId56"/>
    <p:sldId id="396" r:id="rId57"/>
    <p:sldId id="350" r:id="rId58"/>
    <p:sldId id="316" r:id="rId59"/>
    <p:sldId id="318" r:id="rId60"/>
    <p:sldId id="325" r:id="rId61"/>
    <p:sldId id="324" r:id="rId62"/>
    <p:sldId id="317" r:id="rId63"/>
    <p:sldId id="329" r:id="rId64"/>
    <p:sldId id="331" r:id="rId65"/>
    <p:sldId id="379" r:id="rId66"/>
    <p:sldId id="352" r:id="rId67"/>
    <p:sldId id="335" r:id="rId68"/>
    <p:sldId id="353" r:id="rId69"/>
    <p:sldId id="354" r:id="rId70"/>
    <p:sldId id="267" r:id="rId71"/>
    <p:sldId id="294" r:id="rId72"/>
    <p:sldId id="296" r:id="rId73"/>
    <p:sldId id="340" r:id="rId74"/>
    <p:sldId id="297" r:id="rId75"/>
    <p:sldId id="341" r:id="rId76"/>
    <p:sldId id="355" r:id="rId77"/>
    <p:sldId id="362" r:id="rId78"/>
    <p:sldId id="363" r:id="rId79"/>
    <p:sldId id="398" r:id="rId80"/>
    <p:sldId id="399" r:id="rId81"/>
    <p:sldId id="400" r:id="rId82"/>
    <p:sldId id="401" r:id="rId83"/>
    <p:sldId id="402" r:id="rId84"/>
    <p:sldId id="403" r:id="rId85"/>
    <p:sldId id="404" r:id="rId86"/>
    <p:sldId id="405" r:id="rId87"/>
    <p:sldId id="406" r:id="rId88"/>
    <p:sldId id="407" r:id="rId89"/>
    <p:sldId id="408" r:id="rId90"/>
    <p:sldId id="409" r:id="rId91"/>
    <p:sldId id="410" r:id="rId92"/>
    <p:sldId id="411" r:id="rId93"/>
    <p:sldId id="412" r:id="rId94"/>
    <p:sldId id="413" r:id="rId95"/>
    <p:sldId id="414" r:id="rId96"/>
    <p:sldId id="415" r:id="rId97"/>
    <p:sldId id="416" r:id="rId98"/>
    <p:sldId id="417" r:id="rId99"/>
    <p:sldId id="418" r:id="rId100"/>
    <p:sldId id="419" r:id="rId101"/>
    <p:sldId id="420" r:id="rId102"/>
    <p:sldId id="421" r:id="rId103"/>
    <p:sldId id="422" r:id="rId104"/>
    <p:sldId id="423" r:id="rId105"/>
    <p:sldId id="424" r:id="rId106"/>
    <p:sldId id="425" r:id="rId107"/>
    <p:sldId id="426" r:id="rId108"/>
    <p:sldId id="427" r:id="rId109"/>
    <p:sldId id="428" r:id="rId110"/>
    <p:sldId id="429" r:id="rId111"/>
    <p:sldId id="430" r:id="rId112"/>
    <p:sldId id="431" r:id="rId113"/>
    <p:sldId id="356" r:id="rId114"/>
    <p:sldId id="357" r:id="rId115"/>
    <p:sldId id="358" r:id="rId116"/>
    <p:sldId id="359" r:id="rId117"/>
    <p:sldId id="360" r:id="rId118"/>
    <p:sldId id="377" r:id="rId119"/>
    <p:sldId id="378" r:id="rId120"/>
    <p:sldId id="361" r:id="rId1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6"/>
    <p:restoredTop sz="94804"/>
  </p:normalViewPr>
  <p:slideViewPr>
    <p:cSldViewPr snapToGrid="0" snapToObjects="1">
      <p:cViewPr varScale="1">
        <p:scale>
          <a:sx n="104" d="100"/>
          <a:sy n="104" d="100"/>
        </p:scale>
        <p:origin x="824" y="200"/>
      </p:cViewPr>
      <p:guideLst>
        <p:guide orient="horz" pos="228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notesMaster" Target="notesMasters/notesMaster1.xml"/><Relationship Id="rId123" Type="http://schemas.openxmlformats.org/officeDocument/2006/relationships/presProps" Target="presProps.xml"/><Relationship Id="rId124" Type="http://schemas.openxmlformats.org/officeDocument/2006/relationships/viewProps" Target="viewProps.xml"/><Relationship Id="rId125" Type="http://schemas.openxmlformats.org/officeDocument/2006/relationships/theme" Target="theme/theme1.xml"/><Relationship Id="rId12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6/30/18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12</a:t>
            </a:fld>
            <a:endParaRPr lang="en-US"/>
          </a:p>
        </p:txBody>
      </p:sp>
    </p:spTree>
    <p:extLst>
      <p:ext uri="{BB962C8B-B14F-4D97-AF65-F5344CB8AC3E}">
        <p14:creationId xmlns:p14="http://schemas.microsoft.com/office/powerpoint/2010/main" val="1610155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clear that </a:t>
            </a:r>
            <a:r>
              <a:rPr lang="en-US" dirty="0" err="1"/>
              <a:t>x_q</a:t>
            </a:r>
            <a:r>
              <a:rPr lang="en-US" dirty="0"/>
              <a:t> is really </a:t>
            </a:r>
            <a:r>
              <a:rPr lang="en-US" dirty="0" err="1"/>
              <a:t>x_i,q</a:t>
            </a:r>
            <a:r>
              <a:rPr lang="en-US" dirty="0"/>
              <a:t>?</a:t>
            </a:r>
            <a:r>
              <a:rPr lang="en-US" baseline="0" dirty="0"/>
              <a:t>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17</a:t>
            </a:fld>
            <a:endParaRPr lang="en-US"/>
          </a:p>
        </p:txBody>
      </p:sp>
    </p:spTree>
    <p:extLst>
      <p:ext uri="{BB962C8B-B14F-4D97-AF65-F5344CB8AC3E}">
        <p14:creationId xmlns:p14="http://schemas.microsoft.com/office/powerpoint/2010/main" val="173387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19</a:t>
            </a:fld>
            <a:endParaRPr lang="en-US"/>
          </a:p>
        </p:txBody>
      </p:sp>
    </p:spTree>
    <p:extLst>
      <p:ext uri="{BB962C8B-B14F-4D97-AF65-F5344CB8AC3E}">
        <p14:creationId xmlns:p14="http://schemas.microsoft.com/office/powerpoint/2010/main" val="762022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20</a:t>
            </a:fld>
            <a:endParaRPr lang="en-US"/>
          </a:p>
        </p:txBody>
      </p:sp>
    </p:spTree>
    <p:extLst>
      <p:ext uri="{BB962C8B-B14F-4D97-AF65-F5344CB8AC3E}">
        <p14:creationId xmlns:p14="http://schemas.microsoft.com/office/powerpoint/2010/main" val="516104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21</a:t>
            </a:fld>
            <a:endParaRPr lang="en-US"/>
          </a:p>
        </p:txBody>
      </p:sp>
    </p:spTree>
    <p:extLst>
      <p:ext uri="{BB962C8B-B14F-4D97-AF65-F5344CB8AC3E}">
        <p14:creationId xmlns:p14="http://schemas.microsoft.com/office/powerpoint/2010/main" val="876453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4247433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r>
              <a:rPr lang="en-US" baseline="0" dirty="0"/>
              <a:t> </a:t>
            </a:r>
            <a:r>
              <a:rPr lang="en-US" baseline="0" dirty="0" err="1"/>
              <a:t>y_hat</a:t>
            </a:r>
            <a:r>
              <a:rPr lang="en-US" baseline="0" dirty="0"/>
              <a:t> instead of </a:t>
            </a:r>
            <a:r>
              <a:rPr lang="en-US" baseline="0" dirty="0" err="1"/>
              <a:t>f_hat</a:t>
            </a:r>
            <a:endParaRPr lang="en-US" baseline="0" dirty="0"/>
          </a:p>
          <a:p>
            <a:endParaRPr lang="en-US" baseline="0" dirty="0"/>
          </a:p>
          <a:p>
            <a:r>
              <a:rPr lang="en-US" baseline="0" dirty="0"/>
              <a:t>I think the index on </a:t>
            </a:r>
            <a:r>
              <a:rPr lang="en-US" baseline="0" dirty="0" err="1"/>
              <a:t>y_hat</a:t>
            </a:r>
            <a:r>
              <a:rPr lang="en-US" baseline="0" dirty="0"/>
              <a:t> is wrong but I can’t change it b/c it’s an image.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2817724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24</a:t>
            </a:fld>
            <a:endParaRPr lang="en-US"/>
          </a:p>
        </p:txBody>
      </p:sp>
    </p:spTree>
    <p:extLst>
      <p:ext uri="{BB962C8B-B14F-4D97-AF65-F5344CB8AC3E}">
        <p14:creationId xmlns:p14="http://schemas.microsoft.com/office/powerpoint/2010/main" val="965496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26</a:t>
            </a:fld>
            <a:endParaRPr lang="en-US"/>
          </a:p>
        </p:txBody>
      </p:sp>
    </p:spTree>
    <p:extLst>
      <p:ext uri="{BB962C8B-B14F-4D97-AF65-F5344CB8AC3E}">
        <p14:creationId xmlns:p14="http://schemas.microsoft.com/office/powerpoint/2010/main" val="1055531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523764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a:t>
            </a:fld>
            <a:endParaRPr lang="en-US"/>
          </a:p>
        </p:txBody>
      </p:sp>
    </p:spTree>
    <p:extLst>
      <p:ext uri="{BB962C8B-B14F-4D97-AF65-F5344CB8AC3E}">
        <p14:creationId xmlns:p14="http://schemas.microsoft.com/office/powerpoint/2010/main" val="1839745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1921572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29</a:t>
            </a:fld>
            <a:endParaRPr lang="en-US"/>
          </a:p>
        </p:txBody>
      </p:sp>
    </p:spTree>
    <p:extLst>
      <p:ext uri="{BB962C8B-B14F-4D97-AF65-F5344CB8AC3E}">
        <p14:creationId xmlns:p14="http://schemas.microsoft.com/office/powerpoint/2010/main" val="2127503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30</a:t>
            </a:fld>
            <a:endParaRPr lang="en-US"/>
          </a:p>
        </p:txBody>
      </p:sp>
    </p:spTree>
    <p:extLst>
      <p:ext uri="{BB962C8B-B14F-4D97-AF65-F5344CB8AC3E}">
        <p14:creationId xmlns:p14="http://schemas.microsoft.com/office/powerpoint/2010/main" val="1086497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31</a:t>
            </a:fld>
            <a:endParaRPr lang="en-US"/>
          </a:p>
        </p:txBody>
      </p:sp>
    </p:spTree>
    <p:extLst>
      <p:ext uri="{BB962C8B-B14F-4D97-AF65-F5344CB8AC3E}">
        <p14:creationId xmlns:p14="http://schemas.microsoft.com/office/powerpoint/2010/main" val="1154479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32</a:t>
            </a:fld>
            <a:endParaRPr lang="en-US"/>
          </a:p>
        </p:txBody>
      </p:sp>
    </p:spTree>
    <p:extLst>
      <p:ext uri="{BB962C8B-B14F-4D97-AF65-F5344CB8AC3E}">
        <p14:creationId xmlns:p14="http://schemas.microsoft.com/office/powerpoint/2010/main" val="431017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33</a:t>
            </a:fld>
            <a:endParaRPr lang="en-US"/>
          </a:p>
        </p:txBody>
      </p:sp>
    </p:spTree>
    <p:extLst>
      <p:ext uri="{BB962C8B-B14F-4D97-AF65-F5344CB8AC3E}">
        <p14:creationId xmlns:p14="http://schemas.microsoft.com/office/powerpoint/2010/main" val="1733187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39</a:t>
            </a:fld>
            <a:endParaRPr lang="en-US"/>
          </a:p>
        </p:txBody>
      </p:sp>
    </p:spTree>
    <p:extLst>
      <p:ext uri="{BB962C8B-B14F-4D97-AF65-F5344CB8AC3E}">
        <p14:creationId xmlns:p14="http://schemas.microsoft.com/office/powerpoint/2010/main" val="6017040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40</a:t>
            </a:fld>
            <a:endParaRPr lang="en-US"/>
          </a:p>
        </p:txBody>
      </p:sp>
    </p:spTree>
    <p:extLst>
      <p:ext uri="{BB962C8B-B14F-4D97-AF65-F5344CB8AC3E}">
        <p14:creationId xmlns:p14="http://schemas.microsoft.com/office/powerpoint/2010/main" val="649605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41</a:t>
            </a:fld>
            <a:endParaRPr lang="en-US"/>
          </a:p>
        </p:txBody>
      </p:sp>
    </p:spTree>
    <p:extLst>
      <p:ext uri="{BB962C8B-B14F-4D97-AF65-F5344CB8AC3E}">
        <p14:creationId xmlns:p14="http://schemas.microsoft.com/office/powerpoint/2010/main" val="506292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this to a nicer</a:t>
            </a:r>
            <a:r>
              <a:rPr lang="en-US" baseline="0" dirty="0"/>
              <a:t> plot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42</a:t>
            </a:fld>
            <a:endParaRPr lang="en-US"/>
          </a:p>
        </p:txBody>
      </p:sp>
    </p:spTree>
    <p:extLst>
      <p:ext uri="{BB962C8B-B14F-4D97-AF65-F5344CB8AC3E}">
        <p14:creationId xmlns:p14="http://schemas.microsoft.com/office/powerpoint/2010/main" val="443981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a:t>
            </a:fld>
            <a:endParaRPr lang="en-US"/>
          </a:p>
        </p:txBody>
      </p:sp>
    </p:spTree>
    <p:extLst>
      <p:ext uri="{BB962C8B-B14F-4D97-AF65-F5344CB8AC3E}">
        <p14:creationId xmlns:p14="http://schemas.microsoft.com/office/powerpoint/2010/main" val="1293021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50</a:t>
            </a:fld>
            <a:endParaRPr lang="en-US"/>
          </a:p>
        </p:txBody>
      </p:sp>
    </p:spTree>
    <p:extLst>
      <p:ext uri="{BB962C8B-B14F-4D97-AF65-F5344CB8AC3E}">
        <p14:creationId xmlns:p14="http://schemas.microsoft.com/office/powerpoint/2010/main" val="2092769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you mention that this would be a ``numerical’’ approach?</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52</a:t>
            </a:fld>
            <a:endParaRPr lang="en-US"/>
          </a:p>
        </p:txBody>
      </p:sp>
    </p:spTree>
    <p:extLst>
      <p:ext uri="{BB962C8B-B14F-4D97-AF65-F5344CB8AC3E}">
        <p14:creationId xmlns:p14="http://schemas.microsoft.com/office/powerpoint/2010/main" val="19785847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you mention that this is the</a:t>
            </a:r>
            <a:r>
              <a:rPr lang="en-US" baseline="0" dirty="0"/>
              <a:t> analytical approach?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53</a:t>
            </a:fld>
            <a:endParaRPr lang="en-US"/>
          </a:p>
        </p:txBody>
      </p:sp>
    </p:spTree>
    <p:extLst>
      <p:ext uri="{BB962C8B-B14F-4D97-AF65-F5344CB8AC3E}">
        <p14:creationId xmlns:p14="http://schemas.microsoft.com/office/powerpoint/2010/main" val="6765153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Max:</a:t>
            </a:r>
            <a:r>
              <a:rPr lang="en-US" baseline="0" dirty="0" smtClean="0"/>
              <a:t> Think of credit data, when we want to eliminate outliers. Mean when you look for profit and opportunity cost </a:t>
            </a:r>
            <a:r>
              <a:rPr lang="mr-IN" baseline="0" dirty="0" smtClean="0"/>
              <a:t>–</a:t>
            </a:r>
            <a:r>
              <a:rPr lang="en-US" baseline="0" dirty="0" smtClean="0"/>
              <a:t> think real estate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55</a:t>
            </a:fld>
            <a:endParaRPr lang="en-US"/>
          </a:p>
        </p:txBody>
      </p:sp>
    </p:spTree>
    <p:extLst>
      <p:ext uri="{BB962C8B-B14F-4D97-AF65-F5344CB8AC3E}">
        <p14:creationId xmlns:p14="http://schemas.microsoft.com/office/powerpoint/2010/main" val="12309633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58</a:t>
            </a:fld>
            <a:endParaRPr lang="en-US"/>
          </a:p>
        </p:txBody>
      </p:sp>
    </p:spTree>
    <p:extLst>
      <p:ext uri="{BB962C8B-B14F-4D97-AF65-F5344CB8AC3E}">
        <p14:creationId xmlns:p14="http://schemas.microsoft.com/office/powerpoint/2010/main" val="490135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59</a:t>
            </a:fld>
            <a:endParaRPr lang="en-US"/>
          </a:p>
        </p:txBody>
      </p:sp>
    </p:spTree>
    <p:extLst>
      <p:ext uri="{BB962C8B-B14F-4D97-AF65-F5344CB8AC3E}">
        <p14:creationId xmlns:p14="http://schemas.microsoft.com/office/powerpoint/2010/main" val="2475197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71</a:t>
            </a:fld>
            <a:endParaRPr lang="en-US"/>
          </a:p>
        </p:txBody>
      </p:sp>
    </p:spTree>
    <p:extLst>
      <p:ext uri="{BB962C8B-B14F-4D97-AF65-F5344CB8AC3E}">
        <p14:creationId xmlns:p14="http://schemas.microsoft.com/office/powerpoint/2010/main" val="11504821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72</a:t>
            </a:fld>
            <a:endParaRPr lang="en-US"/>
          </a:p>
        </p:txBody>
      </p:sp>
    </p:spTree>
    <p:extLst>
      <p:ext uri="{BB962C8B-B14F-4D97-AF65-F5344CB8AC3E}">
        <p14:creationId xmlns:p14="http://schemas.microsoft.com/office/powerpoint/2010/main" val="3643590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73</a:t>
            </a:fld>
            <a:endParaRPr lang="en-US"/>
          </a:p>
        </p:txBody>
      </p:sp>
    </p:spTree>
    <p:extLst>
      <p:ext uri="{BB962C8B-B14F-4D97-AF65-F5344CB8AC3E}">
        <p14:creationId xmlns:p14="http://schemas.microsoft.com/office/powerpoint/2010/main" val="10162888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74</a:t>
            </a:fld>
            <a:endParaRPr lang="en-US"/>
          </a:p>
        </p:txBody>
      </p:sp>
    </p:spTree>
    <p:extLst>
      <p:ext uri="{BB962C8B-B14F-4D97-AF65-F5344CB8AC3E}">
        <p14:creationId xmlns:p14="http://schemas.microsoft.com/office/powerpoint/2010/main" val="2000022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a:t>
            </a:fld>
            <a:endParaRPr lang="en-US"/>
          </a:p>
        </p:txBody>
      </p:sp>
    </p:spTree>
    <p:extLst>
      <p:ext uri="{BB962C8B-B14F-4D97-AF65-F5344CB8AC3E}">
        <p14:creationId xmlns:p14="http://schemas.microsoft.com/office/powerpoint/2010/main" val="19277403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77</a:t>
            </a:fld>
            <a:endParaRPr lang="en-US"/>
          </a:p>
        </p:txBody>
      </p:sp>
    </p:spTree>
    <p:extLst>
      <p:ext uri="{BB962C8B-B14F-4D97-AF65-F5344CB8AC3E}">
        <p14:creationId xmlns:p14="http://schemas.microsoft.com/office/powerpoint/2010/main" val="67861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Aleatoric</a:t>
            </a:r>
            <a:r>
              <a:rPr lang="en-US" dirty="0"/>
              <a:t> error? (DLS)</a:t>
            </a:r>
          </a:p>
        </p:txBody>
      </p:sp>
      <p:sp>
        <p:nvSpPr>
          <p:cNvPr id="4" name="Slide Number Placeholder 3"/>
          <p:cNvSpPr>
            <a:spLocks noGrp="1"/>
          </p:cNvSpPr>
          <p:nvPr>
            <p:ph type="sldNum" sz="quarter" idx="10"/>
          </p:nvPr>
        </p:nvSpPr>
        <p:spPr/>
        <p:txBody>
          <a:bodyPr/>
          <a:lstStyle/>
          <a:p>
            <a:fld id="{1D887189-9274-814D-9CD5-CBA9E19E06C7}" type="slidenum">
              <a:rPr lang="en-US" smtClean="0"/>
              <a:t>78</a:t>
            </a:fld>
            <a:endParaRPr lang="en-US"/>
          </a:p>
        </p:txBody>
      </p:sp>
    </p:spTree>
    <p:extLst>
      <p:ext uri="{BB962C8B-B14F-4D97-AF65-F5344CB8AC3E}">
        <p14:creationId xmlns:p14="http://schemas.microsoft.com/office/powerpoint/2010/main" val="14985358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[RD: ADD WHATEVER YOU WANT HERE ABOUT POPULATION VS SAMPLE]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82</a:t>
            </a:fld>
            <a:endParaRPr lang="en-US"/>
          </a:p>
        </p:txBody>
      </p:sp>
    </p:spTree>
    <p:extLst>
      <p:ext uri="{BB962C8B-B14F-4D97-AF65-F5344CB8AC3E}">
        <p14:creationId xmlns:p14="http://schemas.microsoft.com/office/powerpoint/2010/main" val="20778983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[RD: ADD WHATEVER YOU WANT HERE ABOUT POPULATION VS SAMPLE]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83</a:t>
            </a:fld>
            <a:endParaRPr lang="en-US"/>
          </a:p>
        </p:txBody>
      </p:sp>
    </p:spTree>
    <p:extLst>
      <p:ext uri="{BB962C8B-B14F-4D97-AF65-F5344CB8AC3E}">
        <p14:creationId xmlns:p14="http://schemas.microsoft.com/office/powerpoint/2010/main" val="20334495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show </a:t>
            </a:r>
            <a:r>
              <a:rPr lang="en-US" smtClean="0"/>
              <a:t>how sub-sampling</a:t>
            </a:r>
            <a:r>
              <a:rPr lang="en-US" baseline="0" smtClean="0"/>
              <a:t> works ?</a:t>
            </a:r>
          </a:p>
          <a:p>
            <a:endParaRPr lang="en-US"/>
          </a:p>
        </p:txBody>
      </p:sp>
      <p:sp>
        <p:nvSpPr>
          <p:cNvPr id="4" name="Slide Number Placeholder 3"/>
          <p:cNvSpPr>
            <a:spLocks noGrp="1"/>
          </p:cNvSpPr>
          <p:nvPr>
            <p:ph type="sldNum" sz="quarter" idx="10"/>
          </p:nvPr>
        </p:nvSpPr>
        <p:spPr/>
        <p:txBody>
          <a:bodyPr/>
          <a:lstStyle/>
          <a:p>
            <a:fld id="{1512A77D-B1C3-7C44-941B-3A8BDB817C3B}" type="slidenum">
              <a:rPr lang="en-US" smtClean="0"/>
              <a:t>84</a:t>
            </a:fld>
            <a:endParaRPr lang="en-US"/>
          </a:p>
        </p:txBody>
      </p:sp>
    </p:spTree>
    <p:extLst>
      <p:ext uri="{BB962C8B-B14F-4D97-AF65-F5344CB8AC3E}">
        <p14:creationId xmlns:p14="http://schemas.microsoft.com/office/powerpoint/2010/main" val="19806511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 sub-sample</a:t>
            </a:r>
            <a:r>
              <a:rPr lang="en-US" baseline="0" dirty="0" smtClean="0"/>
              <a:t> size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87</a:t>
            </a:fld>
            <a:endParaRPr lang="en-US"/>
          </a:p>
        </p:txBody>
      </p:sp>
    </p:spTree>
    <p:extLst>
      <p:ext uri="{BB962C8B-B14F-4D97-AF65-F5344CB8AC3E}">
        <p14:creationId xmlns:p14="http://schemas.microsoft.com/office/powerpoint/2010/main" val="5519846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 sub-sample</a:t>
            </a:r>
            <a:r>
              <a:rPr lang="en-US" baseline="0" dirty="0" smtClean="0"/>
              <a:t> size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88</a:t>
            </a:fld>
            <a:endParaRPr lang="en-US"/>
          </a:p>
        </p:txBody>
      </p:sp>
    </p:spTree>
    <p:extLst>
      <p:ext uri="{BB962C8B-B14F-4D97-AF65-F5344CB8AC3E}">
        <p14:creationId xmlns:p14="http://schemas.microsoft.com/office/powerpoint/2010/main" val="15329540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 sub-sample</a:t>
            </a:r>
            <a:r>
              <a:rPr lang="en-US" baseline="0" dirty="0" smtClean="0"/>
              <a:t> size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89</a:t>
            </a:fld>
            <a:endParaRPr lang="en-US"/>
          </a:p>
        </p:txBody>
      </p:sp>
    </p:spTree>
    <p:extLst>
      <p:ext uri="{BB962C8B-B14F-4D97-AF65-F5344CB8AC3E}">
        <p14:creationId xmlns:p14="http://schemas.microsoft.com/office/powerpoint/2010/main" val="16002333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 this with true replacement</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96</a:t>
            </a:fld>
            <a:endParaRPr lang="en-US"/>
          </a:p>
        </p:txBody>
      </p:sp>
    </p:spTree>
    <p:extLst>
      <p:ext uri="{BB962C8B-B14F-4D97-AF65-F5344CB8AC3E}">
        <p14:creationId xmlns:p14="http://schemas.microsoft.com/office/powerpoint/2010/main" val="15867468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102</a:t>
            </a:fld>
            <a:endParaRPr lang="en-US"/>
          </a:p>
        </p:txBody>
      </p:sp>
    </p:spTree>
    <p:extLst>
      <p:ext uri="{BB962C8B-B14F-4D97-AF65-F5344CB8AC3E}">
        <p14:creationId xmlns:p14="http://schemas.microsoft.com/office/powerpoint/2010/main" val="1692295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a:t>
            </a:fld>
            <a:endParaRPr lang="en-US"/>
          </a:p>
        </p:txBody>
      </p:sp>
    </p:spTree>
    <p:extLst>
      <p:ext uri="{BB962C8B-B14F-4D97-AF65-F5344CB8AC3E}">
        <p14:creationId xmlns:p14="http://schemas.microsoft.com/office/powerpoint/2010/main" val="2311685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data set is small this approximation does not work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103</a:t>
            </a:fld>
            <a:endParaRPr lang="en-US"/>
          </a:p>
        </p:txBody>
      </p:sp>
    </p:spTree>
    <p:extLst>
      <p:ext uri="{BB962C8B-B14F-4D97-AF65-F5344CB8AC3E}">
        <p14:creationId xmlns:p14="http://schemas.microsoft.com/office/powerpoint/2010/main" val="13518991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106</a:t>
            </a:fld>
            <a:endParaRPr lang="en-US"/>
          </a:p>
        </p:txBody>
      </p:sp>
    </p:spTree>
    <p:extLst>
      <p:ext uri="{BB962C8B-B14F-4D97-AF65-F5344CB8AC3E}">
        <p14:creationId xmlns:p14="http://schemas.microsoft.com/office/powerpoint/2010/main" val="5938755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107</a:t>
            </a:fld>
            <a:endParaRPr lang="en-US"/>
          </a:p>
        </p:txBody>
      </p:sp>
    </p:spTree>
    <p:extLst>
      <p:ext uri="{BB962C8B-B14F-4D97-AF65-F5344CB8AC3E}">
        <p14:creationId xmlns:p14="http://schemas.microsoft.com/office/powerpoint/2010/main" val="2016534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109</a:t>
            </a:fld>
            <a:endParaRPr lang="en-US"/>
          </a:p>
        </p:txBody>
      </p:sp>
    </p:spTree>
    <p:extLst>
      <p:ext uri="{BB962C8B-B14F-4D97-AF65-F5344CB8AC3E}">
        <p14:creationId xmlns:p14="http://schemas.microsoft.com/office/powerpoint/2010/main" val="12678366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110</a:t>
            </a:fld>
            <a:endParaRPr lang="en-US"/>
          </a:p>
        </p:txBody>
      </p:sp>
    </p:spTree>
    <p:extLst>
      <p:ext uri="{BB962C8B-B14F-4D97-AF65-F5344CB8AC3E}">
        <p14:creationId xmlns:p14="http://schemas.microsoft.com/office/powerpoint/2010/main" val="14886587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111</a:t>
            </a:fld>
            <a:endParaRPr lang="en-US"/>
          </a:p>
        </p:txBody>
      </p:sp>
    </p:spTree>
    <p:extLst>
      <p:ext uri="{BB962C8B-B14F-4D97-AF65-F5344CB8AC3E}">
        <p14:creationId xmlns:p14="http://schemas.microsoft.com/office/powerpoint/2010/main" val="706172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a:t>
            </a:fld>
            <a:endParaRPr lang="en-US"/>
          </a:p>
        </p:txBody>
      </p:sp>
    </p:spTree>
    <p:extLst>
      <p:ext uri="{BB962C8B-B14F-4D97-AF65-F5344CB8AC3E}">
        <p14:creationId xmlns:p14="http://schemas.microsoft.com/office/powerpoint/2010/main" val="770520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a:t>
            </a:fld>
            <a:endParaRPr lang="en-US"/>
          </a:p>
        </p:txBody>
      </p:sp>
    </p:spTree>
    <p:extLst>
      <p:ext uri="{BB962C8B-B14F-4D97-AF65-F5344CB8AC3E}">
        <p14:creationId xmlns:p14="http://schemas.microsoft.com/office/powerpoint/2010/main" val="1216765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9</a:t>
            </a:fld>
            <a:endParaRPr lang="en-US"/>
          </a:p>
        </p:txBody>
      </p:sp>
    </p:spTree>
    <p:extLst>
      <p:ext uri="{BB962C8B-B14F-4D97-AF65-F5344CB8AC3E}">
        <p14:creationId xmlns:p14="http://schemas.microsoft.com/office/powerpoint/2010/main" val="156921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11</a:t>
            </a:fld>
            <a:endParaRPr lang="en-US"/>
          </a:p>
        </p:txBody>
      </p:sp>
    </p:spTree>
    <p:extLst>
      <p:ext uri="{BB962C8B-B14F-4D97-AF65-F5344CB8AC3E}">
        <p14:creationId xmlns:p14="http://schemas.microsoft.com/office/powerpoint/2010/main" val="1746379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717137"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S109A,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sp>
        <p:nvSpPr>
          <p:cNvPr id="12" name="TextBox 11"/>
          <p:cNvSpPr txBox="1"/>
          <p:nvPr/>
        </p:nvSpPr>
        <p:spPr>
          <a:xfrm>
            <a:off x="5257800" y="6400800"/>
            <a:ext cx="1717137"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10" name="TextBox 9"/>
          <p:cNvSpPr txBox="1"/>
          <p:nvPr/>
        </p:nvSpPr>
        <p:spPr>
          <a:xfrm>
            <a:off x="5257800" y="6400800"/>
            <a:ext cx="1717137"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257800" y="6400800"/>
            <a:ext cx="1717137"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1127346397"/>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1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3" Type="http://schemas.openxmlformats.org/officeDocument/2006/relationships/image" Target="../media/image100.tiff"/><Relationship Id="rId4" Type="http://schemas.openxmlformats.org/officeDocument/2006/relationships/image" Target="../media/image101.tiff"/><Relationship Id="rId5" Type="http://schemas.openxmlformats.org/officeDocument/2006/relationships/image" Target="../media/image102.tiff"/><Relationship Id="rId6" Type="http://schemas.openxmlformats.org/officeDocument/2006/relationships/image" Target="../media/image103.tiff"/><Relationship Id="rId7" Type="http://schemas.openxmlformats.org/officeDocument/2006/relationships/image" Target="../media/image104.tiff"/><Relationship Id="rId1" Type="http://schemas.openxmlformats.org/officeDocument/2006/relationships/slideLayout" Target="../slideLayouts/slideLayout2.xml"/><Relationship Id="rId2" Type="http://schemas.openxmlformats.org/officeDocument/2006/relationships/image" Target="../media/image99.tiff"/></Relationships>
</file>

<file path=ppt/slides/_rels/slide101.xml.rels><?xml version="1.0" encoding="UTF-8" standalone="yes"?>
<Relationships xmlns="http://schemas.openxmlformats.org/package/2006/relationships"><Relationship Id="rId3" Type="http://schemas.openxmlformats.org/officeDocument/2006/relationships/image" Target="../media/image100.tiff"/><Relationship Id="rId4" Type="http://schemas.openxmlformats.org/officeDocument/2006/relationships/image" Target="../media/image101.tiff"/><Relationship Id="rId5" Type="http://schemas.openxmlformats.org/officeDocument/2006/relationships/image" Target="../media/image102.tiff"/><Relationship Id="rId6" Type="http://schemas.openxmlformats.org/officeDocument/2006/relationships/image" Target="../media/image103.tiff"/><Relationship Id="rId7" Type="http://schemas.openxmlformats.org/officeDocument/2006/relationships/image" Target="../media/image104.tiff"/><Relationship Id="rId1" Type="http://schemas.openxmlformats.org/officeDocument/2006/relationships/slideLayout" Target="../slideLayouts/slideLayout2.xml"/><Relationship Id="rId2" Type="http://schemas.openxmlformats.org/officeDocument/2006/relationships/image" Target="../media/image99.tiff"/></Relationships>
</file>

<file path=ppt/slides/_rels/slide102.xml.rels><?xml version="1.0" encoding="UTF-8" standalone="yes"?>
<Relationships xmlns="http://schemas.openxmlformats.org/package/2006/relationships"><Relationship Id="rId3" Type="http://schemas.openxmlformats.org/officeDocument/2006/relationships/image" Target="../media/image100.tiff"/><Relationship Id="rId4" Type="http://schemas.openxmlformats.org/officeDocument/2006/relationships/image" Target="../media/image101.tiff"/><Relationship Id="rId5" Type="http://schemas.openxmlformats.org/officeDocument/2006/relationships/image" Target="../media/image102.tiff"/><Relationship Id="rId6" Type="http://schemas.openxmlformats.org/officeDocument/2006/relationships/image" Target="../media/image103.tiff"/><Relationship Id="rId7" Type="http://schemas.openxmlformats.org/officeDocument/2006/relationships/image" Target="../media/image104.tiff"/><Relationship Id="rId1" Type="http://schemas.openxmlformats.org/officeDocument/2006/relationships/slideLayout" Target="../slideLayouts/slideLayout2.xml"/><Relationship Id="rId2" Type="http://schemas.openxmlformats.org/officeDocument/2006/relationships/image" Target="../media/image99.tif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4.png"/></Relationships>
</file>

<file path=ppt/slides/_rels/slide104.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emf"/><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 Id="rId3" Type="http://schemas.openxmlformats.org/officeDocument/2006/relationships/image" Target="../media/image108.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107.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08.xml.rels><?xml version="1.0" encoding="UTF-8" standalone="yes"?>
<Relationships xmlns="http://schemas.openxmlformats.org/package/2006/relationships"><Relationship Id="rId3" Type="http://schemas.openxmlformats.org/officeDocument/2006/relationships/image" Target="../media/image360.png"/><Relationship Id="rId4" Type="http://schemas.openxmlformats.org/officeDocument/2006/relationships/image" Target="../media/image74.png"/><Relationship Id="rId5" Type="http://schemas.openxmlformats.org/officeDocument/2006/relationships/image" Target="../media/image420.png"/><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112.emf"/><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13.png"/></Relationships>
</file>

<file path=ppt/slides/_rels/slide112.xml.rels><?xml version="1.0" encoding="UTF-8" standalone="yes"?>
<Relationships xmlns="http://schemas.openxmlformats.org/package/2006/relationships"><Relationship Id="rId3" Type="http://schemas.openxmlformats.org/officeDocument/2006/relationships/image" Target="../media/image380.png"/><Relationship Id="rId4" Type="http://schemas.openxmlformats.org/officeDocument/2006/relationships/image" Target="../media/image39.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14.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890.png"/><Relationship Id="rId1" Type="http://schemas.openxmlformats.org/officeDocument/2006/relationships/slideLayout" Target="../slideLayouts/slideLayout2.xml"/><Relationship Id="rId2" Type="http://schemas.openxmlformats.org/officeDocument/2006/relationships/image" Target="../media/image11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 Id="rId3" Type="http://schemas.openxmlformats.org/officeDocument/2006/relationships/image" Target="../media/image92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 Id="rId3" Type="http://schemas.openxmlformats.org/officeDocument/2006/relationships/image" Target="../media/image920.png"/></Relationships>
</file>

<file path=ppt/slides/_rels/slide117.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920.png"/><Relationship Id="rId5" Type="http://schemas.openxmlformats.org/officeDocument/2006/relationships/image" Target="../media/image970.png"/><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118.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920.png"/><Relationship Id="rId5" Type="http://schemas.openxmlformats.org/officeDocument/2006/relationships/image" Target="../media/image970.png"/><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119.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920.png"/><Relationship Id="rId5" Type="http://schemas.openxmlformats.org/officeDocument/2006/relationships/image" Target="../media/image970.png"/><Relationship Id="rId1" Type="http://schemas.openxmlformats.org/officeDocument/2006/relationships/slideLayout" Target="../slideLayouts/slideLayout2.xml"/><Relationship Id="rId2" Type="http://schemas.openxmlformats.org/officeDocument/2006/relationships/image" Target="../media/image1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930.png"/><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01.png"/><Relationship Id="rId5"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610.pn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31.png"/><Relationship Id="rId5" Type="http://schemas.openxmlformats.org/officeDocument/2006/relationships/image" Target="../media/image110.png"/><Relationship Id="rId6" Type="http://schemas.openxmlformats.org/officeDocument/2006/relationships/image" Target="../media/image130.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6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00.png"/><Relationship Id="rId5" Type="http://schemas.openxmlformats.org/officeDocument/2006/relationships/image" Target="../media/image110.png"/><Relationship Id="rId6" Type="http://schemas.openxmlformats.org/officeDocument/2006/relationships/image" Target="../media/image160.png"/><Relationship Id="rId7" Type="http://schemas.openxmlformats.org/officeDocument/2006/relationships/image" Target="../media/image19.png"/><Relationship Id="rId8" Type="http://schemas.openxmlformats.org/officeDocument/2006/relationships/image" Target="../media/image150.png"/><Relationship Id="rId9" Type="http://schemas.openxmlformats.org/officeDocument/2006/relationships/image" Target="../media/image18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7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310.png"/><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35.emf"/></Relationships>
</file>

<file path=ppt/slides/_rels/slide46.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39.emf"/><Relationship Id="rId5"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43.emf"/><Relationship Id="rId5" Type="http://schemas.openxmlformats.org/officeDocument/2006/relationships/image" Target="../media/image44.emf"/><Relationship Id="rId6" Type="http://schemas.openxmlformats.org/officeDocument/2006/relationships/image" Target="../media/image45.emf"/><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55.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8.png"/><Relationship Id="rId5" Type="http://schemas.openxmlformats.org/officeDocument/2006/relationships/image" Target="../media/image54.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6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6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69.png"/><Relationship Id="rId3" Type="http://schemas.openxmlformats.org/officeDocument/2006/relationships/image" Target="../media/image7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3.png"/></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84.png"/></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3.xml"/><Relationship Id="rId2" Type="http://schemas.openxmlformats.org/officeDocument/2006/relationships/image" Target="../media/image77.png"/></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2.png"/><Relationship Id="rId5" Type="http://schemas.openxmlformats.org/officeDocument/2006/relationships/image" Target="../media/image83.png"/><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 Id="rId3" Type="http://schemas.openxmlformats.org/officeDocument/2006/relationships/image" Target="../media/image7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8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emf"/><Relationship Id="rId5" Type="http://schemas.openxmlformats.org/officeDocument/2006/relationships/image" Target="../media/image88.emf"/><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85.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1" Type="http://schemas.openxmlformats.org/officeDocument/2006/relationships/slideLayout" Target="../slideLayouts/slideLayout8.xml"/><Relationship Id="rId2" Type="http://schemas.openxmlformats.org/officeDocument/2006/relationships/image" Target="../media/image92.png"/></Relationships>
</file>

<file path=ppt/slides/_rels/slide8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88.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89.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22.png"/><Relationship Id="rId5"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0.tiff"/><Relationship Id="rId4" Type="http://schemas.openxmlformats.org/officeDocument/2006/relationships/image" Target="../media/image101.tiff"/><Relationship Id="rId5" Type="http://schemas.openxmlformats.org/officeDocument/2006/relationships/image" Target="../media/image102.tiff"/><Relationship Id="rId6" Type="http://schemas.openxmlformats.org/officeDocument/2006/relationships/image" Target="../media/image103.tiff"/><Relationship Id="rId7" Type="http://schemas.openxmlformats.org/officeDocument/2006/relationships/image" Target="../media/image104.tiff"/><Relationship Id="rId1" Type="http://schemas.openxmlformats.org/officeDocument/2006/relationships/slideLayout" Target="../slideLayouts/slideLayout2.xml"/><Relationship Id="rId2" Type="http://schemas.openxmlformats.org/officeDocument/2006/relationships/image" Target="../media/image99.tiff"/></Relationships>
</file>

<file path=ppt/slides/_rels/slide93.xml.rels><?xml version="1.0" encoding="UTF-8" standalone="yes"?>
<Relationships xmlns="http://schemas.openxmlformats.org/package/2006/relationships"><Relationship Id="rId3" Type="http://schemas.openxmlformats.org/officeDocument/2006/relationships/image" Target="../media/image100.tiff"/><Relationship Id="rId4" Type="http://schemas.openxmlformats.org/officeDocument/2006/relationships/image" Target="../media/image101.tiff"/><Relationship Id="rId5" Type="http://schemas.openxmlformats.org/officeDocument/2006/relationships/image" Target="../media/image102.tiff"/><Relationship Id="rId6" Type="http://schemas.openxmlformats.org/officeDocument/2006/relationships/image" Target="../media/image103.tiff"/><Relationship Id="rId7" Type="http://schemas.openxmlformats.org/officeDocument/2006/relationships/image" Target="../media/image104.tiff"/><Relationship Id="rId1" Type="http://schemas.openxmlformats.org/officeDocument/2006/relationships/slideLayout" Target="../slideLayouts/slideLayout2.xml"/><Relationship Id="rId2" Type="http://schemas.openxmlformats.org/officeDocument/2006/relationships/image" Target="../media/image99.tiff"/></Relationships>
</file>

<file path=ppt/slides/_rels/slide94.xml.rels><?xml version="1.0" encoding="UTF-8" standalone="yes"?>
<Relationships xmlns="http://schemas.openxmlformats.org/package/2006/relationships"><Relationship Id="rId3" Type="http://schemas.openxmlformats.org/officeDocument/2006/relationships/image" Target="../media/image100.tiff"/><Relationship Id="rId4" Type="http://schemas.openxmlformats.org/officeDocument/2006/relationships/image" Target="../media/image101.tiff"/><Relationship Id="rId5" Type="http://schemas.openxmlformats.org/officeDocument/2006/relationships/image" Target="../media/image102.tiff"/><Relationship Id="rId6" Type="http://schemas.openxmlformats.org/officeDocument/2006/relationships/image" Target="../media/image103.tiff"/><Relationship Id="rId7" Type="http://schemas.openxmlformats.org/officeDocument/2006/relationships/image" Target="../media/image104.tiff"/><Relationship Id="rId1" Type="http://schemas.openxmlformats.org/officeDocument/2006/relationships/slideLayout" Target="../slideLayouts/slideLayout2.xml"/><Relationship Id="rId2" Type="http://schemas.openxmlformats.org/officeDocument/2006/relationships/image" Target="../media/image99.tiff"/></Relationships>
</file>

<file path=ppt/slides/_rels/slide95.xml.rels><?xml version="1.0" encoding="UTF-8" standalone="yes"?>
<Relationships xmlns="http://schemas.openxmlformats.org/package/2006/relationships"><Relationship Id="rId3" Type="http://schemas.openxmlformats.org/officeDocument/2006/relationships/image" Target="../media/image100.tiff"/><Relationship Id="rId4" Type="http://schemas.openxmlformats.org/officeDocument/2006/relationships/image" Target="../media/image101.tiff"/><Relationship Id="rId5" Type="http://schemas.openxmlformats.org/officeDocument/2006/relationships/image" Target="../media/image102.tiff"/><Relationship Id="rId6" Type="http://schemas.openxmlformats.org/officeDocument/2006/relationships/image" Target="../media/image103.tiff"/><Relationship Id="rId7" Type="http://schemas.openxmlformats.org/officeDocument/2006/relationships/image" Target="../media/image104.tiff"/><Relationship Id="rId1" Type="http://schemas.openxmlformats.org/officeDocument/2006/relationships/slideLayout" Target="../slideLayouts/slideLayout2.xml"/><Relationship Id="rId2" Type="http://schemas.openxmlformats.org/officeDocument/2006/relationships/image" Target="../media/image99.tiff"/></Relationships>
</file>

<file path=ppt/slides/_rels/slide96.xml.rels><?xml version="1.0" encoding="UTF-8" standalone="yes"?>
<Relationships xmlns="http://schemas.openxmlformats.org/package/2006/relationships"><Relationship Id="rId3" Type="http://schemas.openxmlformats.org/officeDocument/2006/relationships/image" Target="../media/image100.tiff"/><Relationship Id="rId4" Type="http://schemas.openxmlformats.org/officeDocument/2006/relationships/image" Target="../media/image101.tiff"/><Relationship Id="rId5" Type="http://schemas.openxmlformats.org/officeDocument/2006/relationships/image" Target="../media/image102.tiff"/><Relationship Id="rId6" Type="http://schemas.openxmlformats.org/officeDocument/2006/relationships/image" Target="../media/image103.tiff"/><Relationship Id="rId7" Type="http://schemas.openxmlformats.org/officeDocument/2006/relationships/image" Target="../media/image104.tiff"/><Relationship Id="rId1" Type="http://schemas.openxmlformats.org/officeDocument/2006/relationships/slideLayout" Target="../slideLayouts/slideLayout2.xml"/><Relationship Id="rId2" Type="http://schemas.openxmlformats.org/officeDocument/2006/relationships/image" Target="../media/image99.tiff"/></Relationships>
</file>

<file path=ppt/slides/_rels/slide97.xml.rels><?xml version="1.0" encoding="UTF-8" standalone="yes"?>
<Relationships xmlns="http://schemas.openxmlformats.org/package/2006/relationships"><Relationship Id="rId3" Type="http://schemas.openxmlformats.org/officeDocument/2006/relationships/image" Target="../media/image99.tiff"/><Relationship Id="rId4" Type="http://schemas.openxmlformats.org/officeDocument/2006/relationships/image" Target="../media/image100.tiff"/><Relationship Id="rId5" Type="http://schemas.openxmlformats.org/officeDocument/2006/relationships/image" Target="../media/image101.tiff"/><Relationship Id="rId6" Type="http://schemas.openxmlformats.org/officeDocument/2006/relationships/image" Target="../media/image102.tiff"/><Relationship Id="rId7" Type="http://schemas.openxmlformats.org/officeDocument/2006/relationships/image" Target="../media/image103.tiff"/><Relationship Id="rId8" Type="http://schemas.openxmlformats.org/officeDocument/2006/relationships/image" Target="../media/image104.tiff"/><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98.xml.rels><?xml version="1.0" encoding="UTF-8" standalone="yes"?>
<Relationships xmlns="http://schemas.openxmlformats.org/package/2006/relationships"><Relationship Id="rId3" Type="http://schemas.openxmlformats.org/officeDocument/2006/relationships/image" Target="../media/image100.tiff"/><Relationship Id="rId4" Type="http://schemas.openxmlformats.org/officeDocument/2006/relationships/image" Target="../media/image101.tiff"/><Relationship Id="rId5" Type="http://schemas.openxmlformats.org/officeDocument/2006/relationships/image" Target="../media/image102.tiff"/><Relationship Id="rId6" Type="http://schemas.openxmlformats.org/officeDocument/2006/relationships/image" Target="../media/image103.tiff"/><Relationship Id="rId7" Type="http://schemas.openxmlformats.org/officeDocument/2006/relationships/image" Target="../media/image104.tiff"/><Relationship Id="rId1" Type="http://schemas.openxmlformats.org/officeDocument/2006/relationships/slideLayout" Target="../slideLayouts/slideLayout2.xml"/><Relationship Id="rId2" Type="http://schemas.openxmlformats.org/officeDocument/2006/relationships/image" Target="../media/image99.tiff"/></Relationships>
</file>

<file path=ppt/slides/_rels/slide99.xml.rels><?xml version="1.0" encoding="UTF-8" standalone="yes"?>
<Relationships xmlns="http://schemas.openxmlformats.org/package/2006/relationships"><Relationship Id="rId3" Type="http://schemas.openxmlformats.org/officeDocument/2006/relationships/image" Target="../media/image100.tiff"/><Relationship Id="rId4" Type="http://schemas.openxmlformats.org/officeDocument/2006/relationships/image" Target="../media/image101.tiff"/><Relationship Id="rId5" Type="http://schemas.openxmlformats.org/officeDocument/2006/relationships/image" Target="../media/image102.tiff"/><Relationship Id="rId6" Type="http://schemas.openxmlformats.org/officeDocument/2006/relationships/image" Target="../media/image103.tiff"/><Relationship Id="rId7" Type="http://schemas.openxmlformats.org/officeDocument/2006/relationships/image" Target="../media/image104.tiff"/><Relationship Id="rId1" Type="http://schemas.openxmlformats.org/officeDocument/2006/relationships/slideLayout" Target="../slideLayouts/slideLayout2.xml"/><Relationship Id="rId2" Type="http://schemas.openxmlformats.org/officeDocument/2006/relationships/image" Target="../media/image9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dirty="0"/>
              <a:t>Lecture </a:t>
            </a:r>
            <a:r>
              <a:rPr lang="en-US" dirty="0" smtClean="0"/>
              <a:t>3</a:t>
            </a:r>
            <a:r>
              <a:rPr lang="en-US" dirty="0" smtClean="0"/>
              <a:t>: </a:t>
            </a:r>
            <a:r>
              <a:rPr lang="en-US" dirty="0" smtClean="0"/>
              <a:t>Linear Regression, </a:t>
            </a:r>
            <a:r>
              <a:rPr lang="en-US" dirty="0" err="1"/>
              <a:t>kNN</a:t>
            </a:r>
            <a:r>
              <a:rPr lang="en-US" dirty="0"/>
              <a:t> Regression and Inference</a:t>
            </a:r>
            <a:endParaRPr lang="en-US" dirty="0"/>
          </a:p>
        </p:txBody>
      </p:sp>
    </p:spTree>
    <p:extLst>
      <p:ext uri="{BB962C8B-B14F-4D97-AF65-F5344CB8AC3E}">
        <p14:creationId xmlns:p14="http://schemas.microsoft.com/office/powerpoint/2010/main" val="1889992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96834"/>
          </a:xfrm>
          <a:solidFill>
            <a:schemeClr val="tx1">
              <a:lumMod val="65000"/>
              <a:lumOff val="35000"/>
            </a:schemeClr>
          </a:solidFill>
        </p:spPr>
        <p:txBody>
          <a:bodyPr anchor="ctr"/>
          <a:lstStyle/>
          <a:p>
            <a:r>
              <a:rPr lang="en-US" dirty="0">
                <a:solidFill>
                  <a:schemeClr val="bg1">
                    <a:lumMod val="95000"/>
                  </a:schemeClr>
                </a:solidFill>
              </a:rPr>
              <a:t>	Definition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015473"/>
                <a:ext cx="10753340" cy="3901702"/>
              </a:xfrm>
              <a:solidFill>
                <a:schemeClr val="bg1">
                  <a:lumMod val="85000"/>
                  <a:alpha val="92000"/>
                </a:schemeClr>
              </a:solidFill>
            </p:spPr>
            <p:txBody>
              <a:bodyPr/>
              <a:lstStyle/>
              <a:p>
                <a:pPr>
                  <a:spcAft>
                    <a:spcPts val="1800"/>
                  </a:spcAft>
                </a:pPr>
                <a:r>
                  <a:rPr lang="en-US" sz="2400" dirty="0"/>
                  <a:t>We are observing </a:t>
                </a:r>
                <a14:m>
                  <m:oMath xmlns:m="http://schemas.openxmlformats.org/officeDocument/2006/math">
                    <m:r>
                      <a:rPr lang="en-US" sz="2400" b="0" i="1" smtClean="0">
                        <a:latin typeface="Cambria Math" charset="0"/>
                      </a:rPr>
                      <m:t>𝑝</m:t>
                    </m:r>
                    <m:r>
                      <a:rPr lang="en-US" sz="2400" b="0" i="1" smtClean="0">
                        <a:latin typeface="Cambria Math" charset="0"/>
                      </a:rPr>
                      <m:t>+1 </m:t>
                    </m:r>
                  </m:oMath>
                </a14:m>
                <a:r>
                  <a:rPr lang="en-US" sz="2400" dirty="0"/>
                  <a:t>number variables and we are making </a:t>
                </a:r>
                <a14:m>
                  <m:oMath xmlns:m="http://schemas.openxmlformats.org/officeDocument/2006/math">
                    <m:r>
                      <a:rPr lang="en-US" sz="2400" b="0" i="1" smtClean="0">
                        <a:latin typeface="Cambria Math" charset="0"/>
                      </a:rPr>
                      <m:t>𝑛</m:t>
                    </m:r>
                    <m:r>
                      <a:rPr lang="en-US" sz="2400" b="0" i="1" smtClean="0">
                        <a:latin typeface="Cambria Math" charset="0"/>
                      </a:rPr>
                      <m:t> </m:t>
                    </m:r>
                  </m:oMath>
                </a14:m>
                <a:r>
                  <a:rPr lang="en-US" sz="2400" dirty="0"/>
                  <a:t>sets of observations. We call:</a:t>
                </a:r>
              </a:p>
              <a:p>
                <a:pPr marL="923925" indent="-344488">
                  <a:spcAft>
                    <a:spcPts val="1800"/>
                  </a:spcAft>
                  <a:buFont typeface="Arial" charset="0"/>
                  <a:buChar char="•"/>
                </a:pPr>
                <a:r>
                  <a:rPr lang="en-US" sz="2400" dirty="0"/>
                  <a:t>the variable we'd like to predict the </a:t>
                </a:r>
                <a:r>
                  <a:rPr lang="en-US" sz="2400" b="1" dirty="0"/>
                  <a:t>outcome</a:t>
                </a:r>
                <a:r>
                  <a:rPr lang="en-US" sz="2400" dirty="0"/>
                  <a:t> or </a:t>
                </a:r>
                <a:r>
                  <a:rPr lang="en-US" sz="2400" b="1" dirty="0"/>
                  <a:t>response variable</a:t>
                </a:r>
                <a:r>
                  <a:rPr lang="en-US" sz="2400" dirty="0"/>
                  <a:t>; typically, we denote this variable by </a:t>
                </a:r>
                <a14:m>
                  <m:oMath xmlns:m="http://schemas.openxmlformats.org/officeDocument/2006/math">
                    <m:r>
                      <a:rPr lang="en-US" sz="2400" b="0" i="1" smtClean="0">
                        <a:latin typeface="Cambria Math" charset="0"/>
                      </a:rPr>
                      <m:t>𝑌</m:t>
                    </m:r>
                    <m:r>
                      <a:rPr lang="en-US" sz="2400" i="1">
                        <a:latin typeface="Cambria Math" charset="0"/>
                      </a:rPr>
                      <m:t> </m:t>
                    </m:r>
                  </m:oMath>
                </a14:m>
                <a:r>
                  <a:rPr lang="en-US" sz="2400" dirty="0"/>
                  <a:t>and the individual measurements </a:t>
                </a:r>
                <a14:m>
                  <m:oMath xmlns:m="http://schemas.openxmlformats.org/officeDocument/2006/math">
                    <m:sSub>
                      <m:sSubPr>
                        <m:ctrlPr>
                          <a:rPr lang="en-US" sz="240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r>
                      <a:rPr lang="en-US" sz="2400" b="0" i="1" smtClean="0">
                        <a:latin typeface="Cambria Math" charset="0"/>
                      </a:rPr>
                      <m:t>.</m:t>
                    </m:r>
                  </m:oMath>
                </a14:m>
                <a:endParaRPr lang="en-US" sz="2400" b="0" dirty="0"/>
              </a:p>
              <a:p>
                <a:pPr marL="923925" indent="-344488">
                  <a:spcAft>
                    <a:spcPts val="1800"/>
                  </a:spcAft>
                  <a:buFont typeface="Arial" charset="0"/>
                  <a:buChar char="•"/>
                </a:pPr>
                <a:r>
                  <a:rPr lang="en-US" sz="2400" dirty="0"/>
                  <a:t>the variables we use in making the predictions the </a:t>
                </a:r>
                <a:r>
                  <a:rPr lang="en-US" sz="2400" b="1" dirty="0"/>
                  <a:t>features</a:t>
                </a:r>
                <a:r>
                  <a:rPr lang="en-US" sz="2400" dirty="0"/>
                  <a:t> or </a:t>
                </a:r>
                <a:r>
                  <a:rPr lang="en-US" sz="2400" b="1" dirty="0"/>
                  <a:t>predictor</a:t>
                </a:r>
                <a:r>
                  <a:rPr lang="en-US" sz="2400" dirty="0"/>
                  <a:t> variables; typically, we denote these variables by </a:t>
                </a:r>
                <a14:m>
                  <m:oMath xmlns:m="http://schemas.openxmlformats.org/officeDocument/2006/math">
                    <m:r>
                      <a:rPr lang="en-US" sz="2400" b="0" i="1" smtClean="0">
                        <a:latin typeface="Cambria Math" charset="0"/>
                      </a:rPr>
                      <m:t>𝑋</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i="1">
                            <a:latin typeface="Cambria Math" charset="0"/>
                          </a:rPr>
                        </m:ctrlPr>
                      </m:sSubPr>
                      <m:e>
                        <m:r>
                          <a:rPr lang="en-US" sz="2400" i="1">
                            <a:latin typeface="Cambria Math" charset="0"/>
                          </a:rPr>
                          <m:t>𝑋</m:t>
                        </m:r>
                      </m:e>
                      <m:sub>
                        <m:r>
                          <a:rPr lang="en-US" sz="2400" b="0" i="1" smtClean="0">
                            <a:latin typeface="Cambria Math" charset="0"/>
                          </a:rPr>
                          <m:t>𝑝</m:t>
                        </m:r>
                      </m:sub>
                    </m:sSub>
                  </m:oMath>
                </a14:m>
                <a:r>
                  <a:rPr lang="en-US" sz="2400" dirty="0"/>
                  <a:t> and the individual measurements </a:t>
                </a:r>
                <a14:m>
                  <m:oMath xmlns:m="http://schemas.openxmlformats.org/officeDocument/2006/math">
                    <m:sSub>
                      <m:sSubPr>
                        <m:ctrlPr>
                          <a:rPr lang="en-US" sz="2400" i="1">
                            <a:latin typeface="Cambria Math" charset="0"/>
                          </a:rPr>
                        </m:ctrlPr>
                      </m:sSubPr>
                      <m:e>
                        <m:r>
                          <a:rPr lang="en-US" sz="2400" b="0" i="1" smtClean="0">
                            <a:latin typeface="Cambria Math" charset="0"/>
                          </a:rPr>
                          <m:t>𝑥</m:t>
                        </m:r>
                      </m:e>
                      <m:sub>
                        <m:r>
                          <a:rPr lang="en-US" sz="2400" b="0" i="1" smtClean="0">
                            <a:latin typeface="Cambria Math" charset="0"/>
                          </a:rPr>
                          <m:t>𝑖</m:t>
                        </m:r>
                        <m:r>
                          <a:rPr lang="en-US" sz="2400" b="0" i="1" smtClean="0">
                            <a:latin typeface="Cambria Math" charset="0"/>
                          </a:rPr>
                          <m:t>,</m:t>
                        </m:r>
                        <m:r>
                          <a:rPr lang="en-US" sz="2400" b="0" i="1" smtClean="0">
                            <a:latin typeface="Cambria Math" charset="0"/>
                          </a:rPr>
                          <m:t>𝑗</m:t>
                        </m:r>
                      </m:sub>
                    </m:sSub>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015473"/>
                <a:ext cx="10753340" cy="3901702"/>
              </a:xfrm>
              <a:blipFill rotWithShape="0">
                <a:blip r:embed="rId3"/>
                <a:stretch>
                  <a:fillRect l="-907" t="-1218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9</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833415" y="5032311"/>
                <a:ext cx="10581643" cy="830997"/>
              </a:xfrm>
              <a:prstGeom prst="rect">
                <a:avLst/>
              </a:prstGeom>
              <a:noFill/>
            </p:spPr>
            <p:txBody>
              <a:bodyPr wrap="square" rtlCol="0">
                <a:spAutoFit/>
              </a:bodyPr>
              <a:lstStyle/>
              <a:p>
                <a:r>
                  <a:rPr lang="en-US" sz="2400" b="1" dirty="0">
                    <a:solidFill>
                      <a:srgbClr val="464646"/>
                    </a:solidFill>
                    <a:latin typeface="Karla" charset="0"/>
                    <a:ea typeface="Karla" charset="0"/>
                    <a:cs typeface="Karla" charset="0"/>
                  </a:rPr>
                  <a:t>Note: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indexes the observation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𝑛</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and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 indexes the value of the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a:t>
                </a:r>
                <a:r>
                  <a:rPr lang="en-US" sz="2400" dirty="0" err="1">
                    <a:solidFill>
                      <a:srgbClr val="464646"/>
                    </a:solidFill>
                    <a:latin typeface="Karla" charset="0"/>
                    <a:ea typeface="Karla" charset="0"/>
                    <a:cs typeface="Karla" charset="0"/>
                  </a:rPr>
                  <a:t>th</a:t>
                </a:r>
                <a:r>
                  <a:rPr lang="en-US" sz="2400" dirty="0">
                    <a:solidFill>
                      <a:srgbClr val="464646"/>
                    </a:solidFill>
                    <a:latin typeface="Karla" charset="0"/>
                    <a:ea typeface="Karla" charset="0"/>
                    <a:cs typeface="Karla" charset="0"/>
                  </a:rPr>
                  <a:t> predictor variable (</a:t>
                </a:r>
                <a14:m>
                  <m:oMath xmlns:m="http://schemas.openxmlformats.org/officeDocument/2006/math">
                    <m:r>
                      <m:rPr>
                        <m:sty m:val="p"/>
                      </m:rPr>
                      <a:rPr lang="en-US" sz="2400">
                        <a:solidFill>
                          <a:srgbClr val="464646"/>
                        </a:solidFill>
                        <a:latin typeface="Cambria Math" charset="0"/>
                        <a:ea typeface="Karla" charset="0"/>
                        <a:cs typeface="Karla" charset="0"/>
                      </a:rPr>
                      <m:t>j</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𝑝</m:t>
                    </m:r>
                    <m:r>
                      <a:rPr lang="en-US" sz="2400">
                        <a:solidFill>
                          <a:srgbClr val="464646"/>
                        </a:solidFill>
                        <a:latin typeface="Cambria Math" charset="0"/>
                        <a:ea typeface="Karla" charset="0"/>
                        <a:cs typeface="Karla" charset="0"/>
                      </a:rPr>
                      <m:t>)</m:t>
                    </m:r>
                  </m:oMath>
                </a14:m>
                <a:r>
                  <a:rPr lang="en-US" sz="2400" dirty="0">
                    <a:solidFill>
                      <a:srgbClr val="464646"/>
                    </a:solidFill>
                    <a:latin typeface="Karla" charset="0"/>
                    <a:ea typeface="Karla" charset="0"/>
                    <a:cs typeface="Karla" charset="0"/>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833415" y="5032311"/>
                <a:ext cx="10581643" cy="830997"/>
              </a:xfrm>
              <a:prstGeom prst="rect">
                <a:avLst/>
              </a:prstGeom>
              <a:blipFill rotWithShape="0">
                <a:blip r:embed="rId4"/>
                <a:stretch>
                  <a:fillRect l="-922" t="-57353" b="-29412"/>
                </a:stretch>
              </a:blipFill>
            </p:spPr>
            <p:txBody>
              <a:bodyPr/>
              <a:lstStyle/>
              <a:p>
                <a:r>
                  <a:rPr lang="en-US">
                    <a:noFill/>
                  </a:rPr>
                  <a:t> </a:t>
                </a:r>
              </a:p>
            </p:txBody>
          </p:sp>
        </mc:Fallback>
      </mc:AlternateContent>
    </p:spTree>
    <p:extLst>
      <p:ext uri="{BB962C8B-B14F-4D97-AF65-F5344CB8AC3E}">
        <p14:creationId xmlns:p14="http://schemas.microsoft.com/office/powerpoint/2010/main" val="12219827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6" name="Picture 15"/>
          <p:cNvPicPr>
            <a:picLocks noChangeAspect="1"/>
          </p:cNvPicPr>
          <p:nvPr/>
        </p:nvPicPr>
        <p:blipFill>
          <a:blip r:embed="rId5"/>
          <a:stretch>
            <a:fillRect/>
          </a:stretch>
        </p:blipFill>
        <p:spPr>
          <a:xfrm>
            <a:off x="8746683" y="3789573"/>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093539" y="1343896"/>
            <a:ext cx="1023709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Until the other bucket has the same number of balls as the original one.</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12797071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4"/>
          <a:stretch>
            <a:fillRect/>
          </a:stretch>
        </p:blipFill>
        <p:spPr>
          <a:xfrm>
            <a:off x="8035410" y="3651421"/>
            <a:ext cx="457200" cy="457200"/>
          </a:xfrm>
          <a:prstGeom prst="rect">
            <a:avLst/>
          </a:prstGeom>
        </p:spPr>
      </p:pic>
      <p:pic>
        <p:nvPicPr>
          <p:cNvPr id="19" name="Picture 18"/>
          <p:cNvPicPr>
            <a:picLocks noChangeAspect="1"/>
          </p:cNvPicPr>
          <p:nvPr/>
        </p:nvPicPr>
        <p:blipFill>
          <a:blip r:embed="rId4"/>
          <a:stretch>
            <a:fillRect/>
          </a:stretch>
        </p:blipFill>
        <p:spPr>
          <a:xfrm>
            <a:off x="8721210" y="3714921"/>
            <a:ext cx="457200" cy="457200"/>
          </a:xfrm>
          <a:prstGeom prst="rect">
            <a:avLst/>
          </a:prstGeom>
        </p:spPr>
      </p:pic>
      <p:sp>
        <p:nvSpPr>
          <p:cNvPr id="16" name="TextBox 15"/>
          <p:cNvSpPr txBox="1"/>
          <p:nvPr/>
        </p:nvSpPr>
        <p:spPr>
          <a:xfrm>
            <a:off x="1093539" y="1343896"/>
            <a:ext cx="822853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repeat the same process and acquire another sample</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61109944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8721210" y="3714921"/>
            <a:ext cx="457200" cy="457200"/>
          </a:xfrm>
          <a:prstGeom prst="rect">
            <a:avLst/>
          </a:prstGeom>
        </p:spPr>
      </p:pic>
      <p:pic>
        <p:nvPicPr>
          <p:cNvPr id="16" name="Picture 15"/>
          <p:cNvPicPr>
            <a:picLocks noChangeAspect="1"/>
          </p:cNvPicPr>
          <p:nvPr/>
        </p:nvPicPr>
        <p:blipFill>
          <a:blip r:embed="rId5"/>
          <a:stretch>
            <a:fillRect/>
          </a:stretch>
        </p:blipFill>
        <p:spPr>
          <a:xfrm>
            <a:off x="8515601" y="3253642"/>
            <a:ext cx="457200" cy="457200"/>
          </a:xfrm>
          <a:prstGeom prst="rect">
            <a:avLst/>
          </a:prstGeom>
        </p:spPr>
      </p:pic>
      <p:pic>
        <p:nvPicPr>
          <p:cNvPr id="20" name="Picture 19"/>
          <p:cNvPicPr>
            <a:picLocks noChangeAspect="1"/>
          </p:cNvPicPr>
          <p:nvPr/>
        </p:nvPicPr>
        <p:blipFill>
          <a:blip r:embed="rId3"/>
          <a:stretch>
            <a:fillRect/>
          </a:stretch>
        </p:blipFill>
        <p:spPr>
          <a:xfrm>
            <a:off x="8161206" y="3600913"/>
            <a:ext cx="457200" cy="457200"/>
          </a:xfrm>
          <a:prstGeom prst="rect">
            <a:avLst/>
          </a:prstGeom>
        </p:spPr>
      </p:pic>
      <p:sp>
        <p:nvSpPr>
          <p:cNvPr id="18" name="TextBox 17"/>
          <p:cNvSpPr txBox="1"/>
          <p:nvPr/>
        </p:nvSpPr>
        <p:spPr>
          <a:xfrm>
            <a:off x="1093539" y="1343896"/>
            <a:ext cx="822853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repeat the same process and acquire another sample</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48158896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Bootstrapping for Estimating Sampling Error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0715" y="1990003"/>
                <a:ext cx="10327008" cy="1341921"/>
              </a:xfrm>
              <a:solidFill>
                <a:schemeClr val="bg1">
                  <a:lumMod val="85000"/>
                </a:schemeClr>
              </a:solidFill>
            </p:spPr>
            <p:txBody>
              <a:bodyPr/>
              <a:lstStyle/>
              <a:p>
                <a:r>
                  <a:rPr lang="en-US" dirty="0" smtClean="0"/>
                  <a:t>Bootstrapping </a:t>
                </a:r>
                <a:r>
                  <a:rPr lang="en-US" dirty="0"/>
                  <a:t>is the practice of estimating properties of an estimator by measuring those properties by, for example, sampling from the observed data</a:t>
                </a:r>
                <a:r>
                  <a:rPr lang="en-US" dirty="0" smtClean="0"/>
                  <a:t>.</a:t>
                </a:r>
              </a:p>
              <a:p>
                <a:endParaRPr lang="en-US" dirty="0"/>
              </a:p>
              <a:p>
                <a:r>
                  <a:rPr lang="en-US" dirty="0" smtClean="0"/>
                  <a:t>For </a:t>
                </a:r>
                <a:r>
                  <a:rPr lang="en-US" dirty="0"/>
                  <a:t>example, we can compute </a:t>
                </a:r>
                <a14:m>
                  <m:oMath xmlns:m="http://schemas.openxmlformats.org/officeDocument/2006/math">
                    <m:sSub>
                      <m:sSubPr>
                        <m:ctrlPr>
                          <a:rPr lang="en-US" i="1" smtClean="0">
                            <a:latin typeface="Cambria Math" charset="0"/>
                          </a:rPr>
                        </m:ctrlPr>
                      </m:sSubPr>
                      <m:e>
                        <m:acc>
                          <m:accPr>
                            <m:chr m:val="̂"/>
                            <m:ctrlPr>
                              <a:rPr lang="en-US" i="1" smtClean="0">
                                <a:latin typeface="Cambria Math" charset="0"/>
                              </a:rPr>
                            </m:ctrlPr>
                          </m:accPr>
                          <m:e>
                            <m:r>
                              <a:rPr lang="en-US" i="1" smtClean="0">
                                <a:latin typeface="Cambria Math" charset="0"/>
                                <a:ea typeface="Cambria Math" charset="0"/>
                                <a:cs typeface="Cambria Math" charset="0"/>
                              </a:rPr>
                              <m:t>𝛽</m:t>
                            </m:r>
                          </m:e>
                        </m:acc>
                      </m:e>
                      <m:sub>
                        <m:r>
                          <a:rPr lang="en-US" b="0" i="1" smtClean="0">
                            <a:latin typeface="Cambria Math" charset="0"/>
                          </a:rPr>
                          <m:t>0</m:t>
                        </m:r>
                      </m:sub>
                    </m:sSub>
                  </m:oMath>
                </a14:m>
                <a:r>
                  <a:rPr lang="en-US" dirty="0" smtClean="0"/>
                  <a:t> and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b="0" i="1" smtClean="0">
                            <a:latin typeface="Cambria Math" charset="0"/>
                            <a:ea typeface="Cambria Math" charset="0"/>
                            <a:cs typeface="Cambria Math" charset="0"/>
                          </a:rPr>
                          <m:t>1</m:t>
                        </m:r>
                      </m:sub>
                    </m:sSub>
                    <m:r>
                      <a:rPr lang="en-US" i="1">
                        <a:latin typeface="Cambria Math" charset="0"/>
                      </a:rPr>
                      <m:t> </m:t>
                    </m:r>
                  </m:oMath>
                </a14:m>
                <a:r>
                  <a:rPr lang="en-US" dirty="0" smtClean="0"/>
                  <a:t>multiple </a:t>
                </a:r>
                <a:r>
                  <a:rPr lang="en-US" dirty="0"/>
                  <a:t>times by randomly sampling from our data set. We then use the variance of our multiple estimates to approximate the true variance </a:t>
                </a:r>
                <a:r>
                  <a:rPr lang="en-US" dirty="0" smtClean="0"/>
                  <a:t>of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rPr>
                          <m:t>0</m:t>
                        </m:r>
                      </m:sub>
                    </m:sSub>
                  </m:oMath>
                </a14:m>
                <a:r>
                  <a:rPr lang="en-US" dirty="0"/>
                  <a:t> and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ea typeface="Cambria Math" charset="0"/>
                                <a:cs typeface="Cambria Math" charset="0"/>
                              </a:rPr>
                              <m:t>𝛽</m:t>
                            </m:r>
                          </m:e>
                        </m:acc>
                      </m:e>
                      <m:sub>
                        <m:r>
                          <a:rPr lang="en-US" i="1">
                            <a:latin typeface="Cambria Math" charset="0"/>
                            <a:ea typeface="Cambria Math" charset="0"/>
                            <a:cs typeface="Cambria Math" charset="0"/>
                          </a:rPr>
                          <m:t>1</m:t>
                        </m:r>
                      </m:sub>
                    </m:sSub>
                  </m:oMath>
                </a14:m>
                <a:r>
                  <a:rPr lang="en-US" dirty="0" smtClean="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0715" y="1990003"/>
                <a:ext cx="10327008" cy="1341921"/>
              </a:xfrm>
              <a:blipFill rotWithShape="0">
                <a:blip r:embed="rId3"/>
                <a:stretch>
                  <a:fillRect l="-945" t="-3620" b="-121719"/>
                </a:stretch>
              </a:blipFill>
            </p:spPr>
            <p:txBody>
              <a:bodyPr/>
              <a:lstStyle/>
              <a:p>
                <a:r>
                  <a:rPr lang="en-US">
                    <a:noFill/>
                  </a:rPr>
                  <a:t> </a:t>
                </a:r>
              </a:p>
            </p:txBody>
          </p:sp>
        </mc:Fallback>
      </mc:AlternateContent>
      <p:sp>
        <p:nvSpPr>
          <p:cNvPr id="4" name="Content Placeholder 2"/>
          <p:cNvSpPr txBox="1">
            <a:spLocks/>
          </p:cNvSpPr>
          <p:nvPr/>
        </p:nvSpPr>
        <p:spPr>
          <a:xfrm>
            <a:off x="820715" y="1507403"/>
            <a:ext cx="10327008" cy="482600"/>
          </a:xfrm>
          <a:prstGeom prst="rect">
            <a:avLst/>
          </a:prstGeom>
          <a:solidFill>
            <a:schemeClr val="tx1">
              <a:lumMod val="50000"/>
              <a:lumOff val="50000"/>
            </a:schemeClr>
          </a:solidFill>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n w="0"/>
                <a:solidFill>
                  <a:schemeClr val="bg1">
                    <a:lumMod val="95000"/>
                  </a:schemeClr>
                </a:solidFill>
                <a:effectLst>
                  <a:outerShdw blurRad="38100" dist="19050" dir="2700000" algn="tl" rotWithShape="0">
                    <a:schemeClr val="dk1">
                      <a:alpha val="40000"/>
                    </a:schemeClr>
                  </a:outerShdw>
                </a:effectLst>
              </a:rPr>
              <a:t>Definition</a:t>
            </a:r>
            <a:endParaRPr lang="en-US" dirty="0">
              <a:ln w="0"/>
              <a:solidFill>
                <a:schemeClr val="bg1">
                  <a:lumMod val="9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9289821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42981" y="1138570"/>
                <a:ext cx="11106037" cy="2111143"/>
              </a:xfrm>
            </p:spPr>
            <p:txBody>
              <a:bodyPr/>
              <a:lstStyle/>
              <a:p>
                <a:pPr>
                  <a:spcAft>
                    <a:spcPts val="1200"/>
                  </a:spcAft>
                </a:pPr>
                <a:r>
                  <a:rPr lang="en-US" sz="2400" dirty="0" smtClean="0">
                    <a:latin typeface="Karla" charset="0"/>
                    <a:ea typeface="Karla" charset="0"/>
                    <a:cs typeface="Karla" charset="0"/>
                  </a:rPr>
                  <a:t>The variance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1</m:t>
                        </m:r>
                      </m:sub>
                    </m:sSub>
                  </m:oMath>
                </a14:m>
                <a:r>
                  <a:rPr lang="en-US" sz="2400" dirty="0" smtClean="0">
                    <a:latin typeface="Karla" charset="0"/>
                    <a:ea typeface="Karla" charset="0"/>
                    <a:cs typeface="Karla" charset="0"/>
                  </a:rPr>
                  <a:t>  are also called their </a:t>
                </a:r>
                <a:r>
                  <a:rPr lang="en-US" sz="2400" b="1" i="1" dirty="0" smtClean="0">
                    <a:latin typeface="Karla" charset="0"/>
                    <a:ea typeface="Karla" charset="0"/>
                    <a:cs typeface="Karla" charset="0"/>
                  </a:rPr>
                  <a:t>standard errors</a:t>
                </a:r>
                <a:r>
                  <a:rPr lang="en-US" sz="2400" dirty="0" smtClean="0">
                    <a:latin typeface="Karla" charset="0"/>
                    <a:ea typeface="Karla" charset="0"/>
                    <a:cs typeface="Karla" charset="0"/>
                  </a:rPr>
                  <a:t>, </a:t>
                </a:r>
                <a14:m>
                  <m:oMath xmlns:m="http://schemas.openxmlformats.org/officeDocument/2006/math">
                    <m:r>
                      <a:rPr lang="en-US" sz="2400" b="0" i="1" smtClean="0">
                        <a:latin typeface="Cambria Math" charset="0"/>
                        <a:ea typeface="Karla" charset="0"/>
                        <a:cs typeface="Karla" charset="0"/>
                      </a:rPr>
                      <m:t>𝑆𝐸</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acc>
                              <m:accPr>
                                <m:chr m:val="̂"/>
                                <m:ctrlPr>
                                  <a:rPr lang="en-US" sz="2400" b="0" i="1" smtClean="0">
                                    <a:latin typeface="Cambria Math" charset="0"/>
                                    <a:ea typeface="Karla" charset="0"/>
                                    <a:cs typeface="Karla" charset="0"/>
                                  </a:rPr>
                                </m:ctrlPr>
                              </m:accPr>
                              <m:e>
                                <m:r>
                                  <a:rPr lang="en-US" sz="2400" b="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0</m:t>
                            </m:r>
                          </m:sub>
                        </m:sSub>
                      </m:e>
                    </m:d>
                    <m:r>
                      <a:rPr lang="en-US" sz="2400" b="0" i="1" smtClean="0">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e>
                    </m:d>
                    <m:r>
                      <a:rPr lang="en-US" sz="2400" b="0" i="1" smtClean="0">
                        <a:latin typeface="Cambria Math" charset="0"/>
                        <a:ea typeface="Karla" charset="0"/>
                        <a:cs typeface="Karla" charset="0"/>
                      </a:rPr>
                      <m:t>.</m:t>
                    </m:r>
                  </m:oMath>
                </a14:m>
                <a:endParaRPr lang="en-US" sz="2400" b="0" dirty="0" smtClean="0">
                  <a:latin typeface="Karla" charset="0"/>
                  <a:ea typeface="Karla" charset="0"/>
                  <a:cs typeface="Karla" charset="0"/>
                </a:endParaRPr>
              </a:p>
              <a:p>
                <a:pPr>
                  <a:spcAft>
                    <a:spcPts val="1200"/>
                  </a:spcAft>
                </a:pPr>
                <a:r>
                  <a:rPr lang="en-US" sz="2400" dirty="0" smtClean="0">
                    <a:latin typeface="Karla" charset="0"/>
                    <a:ea typeface="Karla" charset="0"/>
                    <a:cs typeface="Karla" charset="0"/>
                  </a:rPr>
                  <a:t>If our data is drawn from a larger set of observations then </a:t>
                </a:r>
                <a:r>
                  <a:rPr lang="en-US" sz="2400" dirty="0">
                    <a:latin typeface="Karla" charset="0"/>
                    <a:ea typeface="Karla" charset="0"/>
                    <a:cs typeface="Karla" charset="0"/>
                  </a:rPr>
                  <a:t>we can empirically estimate the </a:t>
                </a:r>
                <a:r>
                  <a:rPr lang="en-US" sz="2400" b="1" dirty="0">
                    <a:latin typeface="Karla" charset="0"/>
                    <a:ea typeface="Karla" charset="0"/>
                    <a:cs typeface="Karla" charset="0"/>
                  </a:rPr>
                  <a:t>standard </a:t>
                </a:r>
                <a:r>
                  <a:rPr lang="en-US" sz="2400" b="1" dirty="0" smtClean="0">
                    <a:latin typeface="Karla" charset="0"/>
                    <a:ea typeface="Karla" charset="0"/>
                    <a:cs typeface="Karla" charset="0"/>
                  </a:rPr>
                  <a:t>errors</a:t>
                </a:r>
                <a:r>
                  <a:rPr lang="en-US" sz="2400" dirty="0" smtClean="0">
                    <a:latin typeface="Karla" charset="0"/>
                    <a:ea typeface="Karla" charset="0"/>
                    <a:cs typeface="Karla" charset="0"/>
                  </a:rPr>
                  <a:t>,</a:t>
                </a:r>
                <a:r>
                  <a:rPr lang="en-US" sz="2400" b="1" dirty="0" smtClean="0">
                    <a:latin typeface="Karla" charset="0"/>
                    <a:ea typeface="Karla" charset="0"/>
                    <a:cs typeface="Karla" charset="0"/>
                  </a:rPr>
                  <a:t>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smtClean="0">
                    <a:latin typeface="Karla" charset="0"/>
                    <a:ea typeface="Karla" charset="0"/>
                    <a:cs typeface="Karla" charset="0"/>
                  </a:rPr>
                  <a:t> of </a:t>
                </a:r>
                <a:r>
                  <a:rPr lang="en-US" sz="2400" dirty="0">
                    <a:latin typeface="Karla" charset="0"/>
                    <a:ea typeface="Karla" charset="0"/>
                    <a:cs typeface="Karla" charset="0"/>
                  </a:rPr>
                  <a:t>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Karla" charset="0"/>
                            <a:cs typeface="Karla" charset="0"/>
                          </a:rPr>
                          <m:t>𝛽</m:t>
                        </m:r>
                      </m:e>
                      <m:sub>
                        <m:r>
                          <a:rPr lang="en-US" sz="2400" b="0" i="1" smtClean="0">
                            <a:latin typeface="Cambria Math" charset="0"/>
                            <a:ea typeface="Karla" charset="0"/>
                            <a:cs typeface="Karla" charset="0"/>
                          </a:rPr>
                          <m:t>0</m:t>
                        </m:r>
                      </m:sub>
                    </m:sSub>
                  </m:oMath>
                </a14:m>
                <a:r>
                  <a:rPr lang="en-US" sz="2400" dirty="0" smtClean="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𝛽</m:t>
                        </m:r>
                      </m:e>
                      <m:sub>
                        <m:r>
                          <a:rPr lang="en-US" sz="2400" b="0" i="1" smtClean="0">
                            <a:latin typeface="Cambria Math" charset="0"/>
                            <a:ea typeface="Karla" charset="0"/>
                            <a:cs typeface="Karla" charset="0"/>
                          </a:rPr>
                          <m:t>1</m:t>
                        </m:r>
                      </m:sub>
                    </m:sSub>
                    <m:r>
                      <a:rPr lang="en-US" sz="2400" i="1">
                        <a:latin typeface="Cambria Math" charset="0"/>
                        <a:ea typeface="Karla" charset="0"/>
                        <a:cs typeface="Karla" charset="0"/>
                      </a:rPr>
                      <m:t> </m:t>
                    </m:r>
                  </m:oMath>
                </a14:m>
                <a:r>
                  <a:rPr lang="en-US" sz="2400" dirty="0" smtClean="0">
                    <a:latin typeface="Karla" charset="0"/>
                    <a:ea typeface="Karla" charset="0"/>
                    <a:cs typeface="Karla" charset="0"/>
                  </a:rPr>
                  <a:t>through </a:t>
                </a:r>
                <a:r>
                  <a:rPr lang="en-US" sz="2400" dirty="0">
                    <a:latin typeface="Karla" charset="0"/>
                    <a:ea typeface="Karla" charset="0"/>
                    <a:cs typeface="Karla" charset="0"/>
                  </a:rPr>
                  <a:t>bootstrapping</a:t>
                </a:r>
                <a:r>
                  <a:rPr lang="en-US" sz="2400" dirty="0" smtClean="0">
                    <a:latin typeface="Karla" charset="0"/>
                    <a:ea typeface="Karla" charset="0"/>
                    <a:cs typeface="Karla" charset="0"/>
                  </a:rPr>
                  <a:t>. </a:t>
                </a:r>
                <a:endParaRPr lang="en-US" sz="2400" dirty="0">
                  <a:latin typeface="Karla" charset="0"/>
                  <a:ea typeface="Karla" charset="0"/>
                  <a:cs typeface="Karla" charset="0"/>
                </a:endParaRPr>
              </a:p>
              <a:p>
                <a:pPr>
                  <a:spcAft>
                    <a:spcPts val="1200"/>
                  </a:spcAft>
                </a:pPr>
                <a:r>
                  <a:rPr lang="en-US" sz="2400" dirty="0" smtClean="0">
                    <a:latin typeface="Karla" charset="0"/>
                    <a:ea typeface="Karla" charset="0"/>
                    <a:cs typeface="Karla" charset="0"/>
                  </a:rPr>
                  <a:t>If </a:t>
                </a:r>
                <a:r>
                  <a:rPr lang="en-US" sz="2400" dirty="0">
                    <a:latin typeface="Karla" charset="0"/>
                    <a:ea typeface="Karla" charset="0"/>
                    <a:cs typeface="Karla" charset="0"/>
                  </a:rPr>
                  <a:t>we know the variance </a:t>
                </a:r>
                <a14:m>
                  <m:oMath xmlns:m="http://schemas.openxmlformats.org/officeDocument/2006/math">
                    <m:sSup>
                      <m:sSupPr>
                        <m:ctrlPr>
                          <a:rPr lang="en-US" sz="2400" i="1" smtClean="0">
                            <a:latin typeface="Cambria Math" charset="0"/>
                            <a:ea typeface="Karla" charset="0"/>
                            <a:cs typeface="Karla" charset="0"/>
                          </a:rPr>
                        </m:ctrlPr>
                      </m:sSupPr>
                      <m:e>
                        <m:r>
                          <a:rPr lang="en-US" sz="2400" i="1" smtClean="0">
                            <a:latin typeface="Cambria Math" charset="0"/>
                            <a:ea typeface="Karla" charset="0"/>
                            <a:cs typeface="Karla" charset="0"/>
                          </a:rPr>
                          <m:t>𝜎</m:t>
                        </m:r>
                      </m:e>
                      <m:sup>
                        <m:r>
                          <a:rPr lang="en-US" sz="2400" b="0" i="1" smtClean="0">
                            <a:latin typeface="Cambria Math" charset="0"/>
                            <a:ea typeface="Karla" charset="0"/>
                            <a:cs typeface="Karla" charset="0"/>
                          </a:rPr>
                          <m:t>2</m:t>
                        </m:r>
                      </m:sup>
                    </m:sSup>
                  </m:oMath>
                </a14:m>
                <a:r>
                  <a:rPr lang="en-US" sz="2400" dirty="0" smtClean="0">
                    <a:latin typeface="Karla" charset="0"/>
                    <a:ea typeface="Karla" charset="0"/>
                    <a:cs typeface="Karla" charset="0"/>
                  </a:rPr>
                  <a:t> of </a:t>
                </a:r>
                <a:r>
                  <a:rPr lang="en-US" sz="2400" dirty="0">
                    <a:latin typeface="Karla" charset="0"/>
                    <a:ea typeface="Karla" charset="0"/>
                    <a:cs typeface="Karla" charset="0"/>
                  </a:rPr>
                  <a:t>the </a:t>
                </a:r>
                <a:r>
                  <a:rPr lang="en-US" sz="2400" dirty="0" smtClean="0">
                    <a:latin typeface="Karla" charset="0"/>
                    <a:ea typeface="Karla" charset="0"/>
                    <a:cs typeface="Karla" charset="0"/>
                  </a:rPr>
                  <a:t>noise </a:t>
                </a:r>
                <a14:m>
                  <m:oMath xmlns:m="http://schemas.openxmlformats.org/officeDocument/2006/math">
                    <m:r>
                      <a:rPr lang="en-US" sz="2400" i="1" smtClean="0">
                        <a:latin typeface="Cambria Math" charset="0"/>
                        <a:ea typeface="Karla" charset="0"/>
                        <a:cs typeface="Karla" charset="0"/>
                      </a:rPr>
                      <m:t>𝜖</m:t>
                    </m:r>
                  </m:oMath>
                </a14:m>
                <a:r>
                  <a:rPr lang="en-US" sz="2400" dirty="0" smtClean="0">
                    <a:latin typeface="Karla" charset="0"/>
                    <a:ea typeface="Karla" charset="0"/>
                    <a:cs typeface="Karla" charset="0"/>
                  </a:rPr>
                  <a:t>, </a:t>
                </a:r>
                <a:r>
                  <a:rPr lang="en-US" sz="2400" dirty="0">
                    <a:latin typeface="Karla" charset="0"/>
                    <a:ea typeface="Karla" charset="0"/>
                    <a:cs typeface="Karla" charset="0"/>
                  </a:rPr>
                  <a:t>we </a:t>
                </a:r>
                <a:r>
                  <a:rPr lang="en-US" sz="2400" dirty="0" smtClean="0">
                    <a:latin typeface="Karla" charset="0"/>
                    <a:ea typeface="Karla" charset="0"/>
                    <a:cs typeface="Karla" charset="0"/>
                  </a:rPr>
                  <a:t>can compute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charset="0"/>
                            <a:ea typeface="Karla" charset="0"/>
                            <a:cs typeface="Karla" charset="0"/>
                          </a:rPr>
                        </m:ctrlPr>
                      </m:dPr>
                      <m:e>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smtClean="0">
                    <a:latin typeface="Karla" charset="0"/>
                    <a:ea typeface="Karla" charset="0"/>
                    <a:cs typeface="Karla" charset="0"/>
                  </a:rPr>
                  <a:t> analytically</a:t>
                </a:r>
                <a:r>
                  <a:rPr lang="en-US" sz="2400" dirty="0">
                    <a:latin typeface="Karla" charset="0"/>
                    <a:ea typeface="Karla" charset="0"/>
                    <a:cs typeface="Karla" charset="0"/>
                  </a:rPr>
                  <a:t>, using </a:t>
                </a:r>
                <a:r>
                  <a:rPr lang="en-US" sz="2400" dirty="0" smtClean="0">
                    <a:latin typeface="Karla" charset="0"/>
                    <a:ea typeface="Karla" charset="0"/>
                    <a:cs typeface="Karla" charset="0"/>
                  </a:rPr>
                  <a:t>the formulae below:</a:t>
                </a:r>
                <a:endParaRPr lang="en-US" sz="2400" dirty="0">
                  <a:latin typeface="Karla" charset="0"/>
                  <a:ea typeface="Karla" charset="0"/>
                  <a:cs typeface="Karla"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42981" y="1138570"/>
                <a:ext cx="11106037" cy="2111143"/>
              </a:xfrm>
              <a:blipFill rotWithShape="0">
                <a:blip r:embed="rId3"/>
                <a:stretch>
                  <a:fillRect l="-823" t="-867" b="-43931"/>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3782683" y="4310849"/>
            <a:ext cx="4626631" cy="2006946"/>
          </a:xfrm>
          <a:prstGeom prst="rect">
            <a:avLst/>
          </a:prstGeom>
        </p:spPr>
      </p:pic>
    </p:spTree>
    <p:extLst>
      <p:ext uri="{BB962C8B-B14F-4D97-AF65-F5344CB8AC3E}">
        <p14:creationId xmlns:p14="http://schemas.microsoft.com/office/powerpoint/2010/main" val="113010634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42981" y="1164696"/>
                <a:ext cx="11106037" cy="2111143"/>
              </a:xfrm>
            </p:spPr>
            <p:txBody>
              <a:bodyPr/>
              <a:lstStyle/>
              <a:p>
                <a:pPr>
                  <a:spcAft>
                    <a:spcPts val="1200"/>
                  </a:spcAft>
                </a:pPr>
                <a:r>
                  <a:rPr lang="en-US" sz="2400" dirty="0" smtClean="0">
                    <a:latin typeface="Karla" charset="0"/>
                    <a:ea typeface="Karla" charset="0"/>
                    <a:cs typeface="Karla" charset="0"/>
                  </a:rPr>
                  <a:t>In practice, we do not know the theoretical value of </a:t>
                </a:r>
                <a14:m>
                  <m:oMath xmlns:m="http://schemas.openxmlformats.org/officeDocument/2006/math">
                    <m:r>
                      <a:rPr lang="en-US" sz="2400" i="1" smtClean="0">
                        <a:latin typeface="Cambria Math" charset="0"/>
                        <a:ea typeface="Karla" charset="0"/>
                        <a:cs typeface="Karla" charset="0"/>
                      </a:rPr>
                      <m:t>𝜎</m:t>
                    </m:r>
                  </m:oMath>
                </a14:m>
                <a:r>
                  <a:rPr lang="en-US" sz="2400" dirty="0" smtClean="0">
                    <a:latin typeface="Karla" charset="0"/>
                    <a:ea typeface="Karla" charset="0"/>
                    <a:cs typeface="Karla" charset="0"/>
                  </a:rPr>
                  <a:t> since </a:t>
                </a:r>
                <a:r>
                  <a:rPr lang="en-US" sz="2400" dirty="0">
                    <a:latin typeface="Karla" charset="0"/>
                    <a:ea typeface="Karla" charset="0"/>
                    <a:cs typeface="Karla" charset="0"/>
                  </a:rPr>
                  <a:t>we do not know the exact distribution of the </a:t>
                </a:r>
                <a:r>
                  <a:rPr lang="en-US" sz="2400" dirty="0" smtClean="0">
                    <a:latin typeface="Karla" charset="0"/>
                    <a:ea typeface="Karla" charset="0"/>
                    <a:cs typeface="Karla" charset="0"/>
                  </a:rPr>
                  <a:t>noise </a:t>
                </a:r>
                <a14:m>
                  <m:oMath xmlns:m="http://schemas.openxmlformats.org/officeDocument/2006/math">
                    <m:r>
                      <a:rPr lang="en-US" sz="2400" i="1" smtClean="0">
                        <a:latin typeface="Cambria Math" charset="0"/>
                        <a:ea typeface="Karla" charset="0"/>
                        <a:cs typeface="Karla" charset="0"/>
                      </a:rPr>
                      <m:t>𝜖</m:t>
                    </m:r>
                  </m:oMath>
                </a14:m>
                <a:r>
                  <a:rPr lang="en-US" sz="2400" dirty="0" smtClean="0">
                    <a:latin typeface="Karla" charset="0"/>
                    <a:ea typeface="Karla" charset="0"/>
                    <a:cs typeface="Karla" charset="0"/>
                  </a:rPr>
                  <a:t>. However</a:t>
                </a:r>
                <a:r>
                  <a:rPr lang="en-US" sz="2400" dirty="0">
                    <a:latin typeface="Karla" charset="0"/>
                    <a:ea typeface="Karla" charset="0"/>
                    <a:cs typeface="Karla" charset="0"/>
                  </a:rPr>
                  <a:t>, if we make the following assumptions, </a:t>
                </a:r>
                <a:endParaRPr lang="en-US" sz="2400" dirty="0" smtClean="0">
                  <a:latin typeface="Karla" charset="0"/>
                  <a:ea typeface="Karla" charset="0"/>
                  <a:cs typeface="Karla" charset="0"/>
                </a:endParaRPr>
              </a:p>
              <a:p>
                <a:pPr marL="582613" indent="-233363">
                  <a:spcAft>
                    <a:spcPts val="1200"/>
                  </a:spcAft>
                  <a:buFont typeface="Arial" charset="0"/>
                  <a:buChar char="•"/>
                </a:pPr>
                <a:r>
                  <a:rPr lang="en-US" sz="2400" dirty="0">
                    <a:latin typeface="Karla" charset="0"/>
                    <a:ea typeface="Karla" charset="0"/>
                    <a:cs typeface="Karla" charset="0"/>
                  </a:rPr>
                  <a:t>the errors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Karla" charset="0"/>
                            <a:cs typeface="Karla" charset="0"/>
                          </a:rPr>
                          <m:t>𝜖</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𝑦</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acc>
                          <m:accPr>
                            <m:chr m:val="̂"/>
                            <m:ctrlPr>
                              <a:rPr lang="en-US" sz="2400" b="0" i="1" smtClean="0">
                                <a:latin typeface="Cambria Math" charset="0"/>
                                <a:ea typeface="Karla" charset="0"/>
                                <a:cs typeface="Karla" charset="0"/>
                              </a:rPr>
                            </m:ctrlPr>
                          </m:accPr>
                          <m:e>
                            <m:r>
                              <a:rPr lang="en-US" sz="2400" b="0" i="1" smtClean="0">
                                <a:latin typeface="Cambria Math" charset="0"/>
                                <a:ea typeface="Karla" charset="0"/>
                                <a:cs typeface="Karla" charset="0"/>
                              </a:rPr>
                              <m:t>𝑦</m:t>
                            </m:r>
                          </m:e>
                        </m:acc>
                      </m:e>
                      <m:sub>
                        <m:r>
                          <a:rPr lang="en-US" sz="2400" b="0" i="1" smtClean="0">
                            <a:latin typeface="Cambria Math" charset="0"/>
                            <a:ea typeface="Karla" charset="0"/>
                            <a:cs typeface="Karla" charset="0"/>
                          </a:rPr>
                          <m:t>𝑖</m:t>
                        </m:r>
                      </m:sub>
                    </m:sSub>
                    <m:r>
                      <a:rPr lang="en-US" sz="2400" b="0" i="0" smtClean="0">
                        <a:latin typeface="Cambria Math" charset="0"/>
                        <a:ea typeface="Karla" charset="0"/>
                        <a:cs typeface="Karla" charset="0"/>
                      </a:rPr>
                      <m:t> </m:t>
                    </m:r>
                  </m:oMath>
                </a14:m>
                <a:r>
                  <a:rPr lang="en-US" sz="2400" dirty="0" smtClean="0">
                    <a:latin typeface="Karla" charset="0"/>
                    <a:ea typeface="Karla" charset="0"/>
                    <a:cs typeface="Karla" charset="0"/>
                  </a:rPr>
                  <a:t>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𝜖</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𝑦</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charset="0"/>
                                <a:ea typeface="Karla" charset="0"/>
                                <a:cs typeface="Karla" charset="0"/>
                              </a:rPr>
                              <m:t>𝑦</m:t>
                            </m:r>
                          </m:e>
                        </m:acc>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 </m:t>
                    </m:r>
                  </m:oMath>
                </a14:m>
                <a:r>
                  <a:rPr lang="en-US" sz="2400" dirty="0" smtClean="0">
                    <a:latin typeface="Karla" charset="0"/>
                    <a:ea typeface="Karla" charset="0"/>
                    <a:cs typeface="Karla" charset="0"/>
                  </a:rPr>
                  <a:t> </a:t>
                </a:r>
                <a:r>
                  <a:rPr lang="en-US" sz="2400" dirty="0">
                    <a:latin typeface="Karla" charset="0"/>
                    <a:ea typeface="Karla" charset="0"/>
                    <a:cs typeface="Karla" charset="0"/>
                  </a:rPr>
                  <a:t>are uncorrelated, for </a:t>
                </a:r>
                <a14:m>
                  <m:oMath xmlns:m="http://schemas.openxmlformats.org/officeDocument/2006/math">
                    <m:r>
                      <a:rPr lang="en-US" sz="2400" b="0" i="1" smtClean="0">
                        <a:latin typeface="Cambria Math" charset="0"/>
                        <a:ea typeface="Karla" charset="0"/>
                        <a:cs typeface="Karla" charset="0"/>
                      </a:rPr>
                      <m:t>𝑖</m:t>
                    </m:r>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𝑗</m:t>
                    </m:r>
                  </m:oMath>
                </a14:m>
                <a:r>
                  <a:rPr lang="en-US" sz="2400" dirty="0" smtClean="0">
                    <a:latin typeface="Karla" charset="0"/>
                    <a:ea typeface="Karla" charset="0"/>
                    <a:cs typeface="Karla" charset="0"/>
                  </a:rPr>
                  <a:t> ,</a:t>
                </a:r>
              </a:p>
              <a:p>
                <a:pPr marL="582613" indent="-233363">
                  <a:spcAft>
                    <a:spcPts val="1200"/>
                  </a:spcAft>
                  <a:buFont typeface="Arial" charset="0"/>
                  <a:buChar char="•"/>
                </a:pPr>
                <a:r>
                  <a:rPr lang="en-US" sz="2400" dirty="0" smtClean="0">
                    <a:latin typeface="Karla" charset="0"/>
                    <a:ea typeface="Karla" charset="0"/>
                    <a:cs typeface="Karla" charset="0"/>
                  </a:rPr>
                  <a:t>each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𝜖</m:t>
                        </m:r>
                      </m:e>
                      <m:sub>
                        <m:r>
                          <a:rPr lang="en-US" sz="2400" i="1">
                            <a:latin typeface="Cambria Math" charset="0"/>
                            <a:ea typeface="Karla" charset="0"/>
                            <a:cs typeface="Karla" charset="0"/>
                          </a:rPr>
                          <m:t>𝑖</m:t>
                        </m:r>
                      </m:sub>
                    </m:sSub>
                  </m:oMath>
                </a14:m>
                <a:r>
                  <a:rPr lang="en-US" sz="2400" dirty="0" smtClean="0">
                    <a:latin typeface="Karla" charset="0"/>
                    <a:ea typeface="Karla" charset="0"/>
                    <a:cs typeface="Karla" charset="0"/>
                  </a:rPr>
                  <a:t> </a:t>
                </a:r>
                <a:r>
                  <a:rPr lang="en-US" sz="2400" dirty="0">
                    <a:latin typeface="Karla" charset="0"/>
                    <a:ea typeface="Karla" charset="0"/>
                    <a:cs typeface="Karla" charset="0"/>
                  </a:rPr>
                  <a:t>is normally distributed with mean 0 and </a:t>
                </a:r>
                <a:r>
                  <a:rPr lang="en-US" sz="2400" dirty="0" smtClean="0">
                    <a:latin typeface="Karla" charset="0"/>
                    <a:ea typeface="Karla" charset="0"/>
                    <a:cs typeface="Karla" charset="0"/>
                  </a:rPr>
                  <a:t>variance </a:t>
                </a:r>
                <a14:m>
                  <m:oMath xmlns:m="http://schemas.openxmlformats.org/officeDocument/2006/math">
                    <m:sSup>
                      <m:sSupPr>
                        <m:ctrlPr>
                          <a:rPr lang="en-US" sz="2400" i="1" smtClean="0">
                            <a:latin typeface="Cambria Math" charset="0"/>
                            <a:ea typeface="Karla" charset="0"/>
                            <a:cs typeface="Karla" charset="0"/>
                          </a:rPr>
                        </m:ctrlPr>
                      </m:sSupPr>
                      <m:e>
                        <m:r>
                          <a:rPr lang="en-US" sz="2400" i="1" smtClean="0">
                            <a:latin typeface="Cambria Math" charset="0"/>
                            <a:ea typeface="Karla" charset="0"/>
                            <a:cs typeface="Karla" charset="0"/>
                          </a:rPr>
                          <m:t>𝜎</m:t>
                        </m:r>
                      </m:e>
                      <m:sup>
                        <m:r>
                          <a:rPr lang="en-US" sz="2400" b="0" i="1" smtClean="0">
                            <a:latin typeface="Cambria Math" charset="0"/>
                            <a:ea typeface="Karla" charset="0"/>
                            <a:cs typeface="Karla" charset="0"/>
                          </a:rPr>
                          <m:t>2</m:t>
                        </m:r>
                      </m:sup>
                    </m:sSup>
                  </m:oMath>
                </a14:m>
                <a:r>
                  <a:rPr lang="en-US" sz="2400" dirty="0" smtClean="0">
                    <a:latin typeface="Karla" charset="0"/>
                    <a:ea typeface="Karla" charset="0"/>
                    <a:cs typeface="Karla" charset="0"/>
                  </a:rPr>
                  <a:t>,</a:t>
                </a:r>
              </a:p>
              <a:p>
                <a:r>
                  <a:rPr lang="en-US" sz="2400" dirty="0">
                    <a:latin typeface="Karla" charset="0"/>
                    <a:ea typeface="Karla" charset="0"/>
                    <a:cs typeface="Karla" charset="0"/>
                  </a:rPr>
                  <a:t>then, we can empirically estimate </a:t>
                </a:r>
                <a14:m>
                  <m:oMath xmlns:m="http://schemas.openxmlformats.org/officeDocument/2006/math">
                    <m:sSup>
                      <m:sSupPr>
                        <m:ctrlPr>
                          <a:rPr lang="en-US" sz="2400" i="1">
                            <a:latin typeface="Cambria Math" charset="0"/>
                            <a:ea typeface="Karla" charset="0"/>
                            <a:cs typeface="Karla" charset="0"/>
                          </a:rPr>
                        </m:ctrlPr>
                      </m:sSupPr>
                      <m:e>
                        <m:r>
                          <a:rPr lang="en-US" sz="2400" i="1">
                            <a:latin typeface="Cambria Math" charset="0"/>
                            <a:ea typeface="Karla" charset="0"/>
                            <a:cs typeface="Karla" charset="0"/>
                          </a:rPr>
                          <m:t>𝜎</m:t>
                        </m:r>
                      </m:e>
                      <m:sup>
                        <m:r>
                          <a:rPr lang="en-US" sz="2400" i="1">
                            <a:latin typeface="Cambria Math" charset="0"/>
                            <a:ea typeface="Karla" charset="0"/>
                            <a:cs typeface="Karla" charset="0"/>
                          </a:rPr>
                          <m:t>2</m:t>
                        </m:r>
                      </m:sup>
                    </m:sSup>
                  </m:oMath>
                </a14:m>
                <a:r>
                  <a:rPr lang="en-US" sz="2400" dirty="0">
                    <a:latin typeface="Karla" charset="0"/>
                    <a:ea typeface="Karla" charset="0"/>
                    <a:cs typeface="Karla" charset="0"/>
                  </a:rPr>
                  <a:t>, from the data and </a:t>
                </a:r>
                <a:r>
                  <a:rPr lang="en-US" sz="2400" dirty="0" smtClean="0">
                    <a:latin typeface="Karla" charset="0"/>
                    <a:ea typeface="Karla" charset="0"/>
                    <a:cs typeface="Karla" charset="0"/>
                  </a:rPr>
                  <a:t>our </a:t>
                </a:r>
                <a:r>
                  <a:rPr lang="en-US" sz="2400" dirty="0">
                    <a:latin typeface="Karla" charset="0"/>
                    <a:ea typeface="Karla" charset="0"/>
                    <a:cs typeface="Karla" charset="0"/>
                  </a:rPr>
                  <a:t>regression line: </a:t>
                </a:r>
              </a:p>
              <a:p>
                <a:pPr>
                  <a:spcAft>
                    <a:spcPts val="1200"/>
                  </a:spcAft>
                </a:pPr>
                <a:endParaRPr lang="en-US" sz="240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42981" y="1164696"/>
                <a:ext cx="11106037" cy="2111143"/>
              </a:xfrm>
              <a:blipFill rotWithShape="0">
                <a:blip r:embed="rId2"/>
                <a:stretch>
                  <a:fillRect l="-823" t="-2312" r="-1262" b="-48844"/>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3388359" y="4728754"/>
            <a:ext cx="5415280" cy="1097280"/>
          </a:xfrm>
          <a:prstGeom prst="rect">
            <a:avLst/>
          </a:prstGeom>
        </p:spPr>
      </p:pic>
    </p:spTree>
    <p:extLst>
      <p:ext uri="{BB962C8B-B14F-4D97-AF65-F5344CB8AC3E}">
        <p14:creationId xmlns:p14="http://schemas.microsoft.com/office/powerpoint/2010/main" val="99150777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Errors</a:t>
            </a:r>
            <a:endParaRPr lang="en-US" dirty="0"/>
          </a:p>
        </p:txBody>
      </p:sp>
      <p:sp>
        <p:nvSpPr>
          <p:cNvPr id="3" name="Content Placeholder 2"/>
          <p:cNvSpPr>
            <a:spLocks noGrp="1"/>
          </p:cNvSpPr>
          <p:nvPr>
            <p:ph idx="1"/>
          </p:nvPr>
        </p:nvSpPr>
        <p:spPr>
          <a:xfrm>
            <a:off x="542981" y="1164697"/>
            <a:ext cx="11649019" cy="1233730"/>
          </a:xfrm>
        </p:spPr>
        <p:txBody>
          <a:bodyPr/>
          <a:lstStyle/>
          <a:p>
            <a:pPr>
              <a:spcAft>
                <a:spcPts val="1200"/>
              </a:spcAft>
            </a:pPr>
            <a:r>
              <a:rPr lang="en-US" b="1" dirty="0" smtClean="0">
                <a:solidFill>
                  <a:schemeClr val="accent2"/>
                </a:solidFill>
                <a:latin typeface="Karla" charset="0"/>
                <a:ea typeface="Karla" charset="0"/>
                <a:cs typeface="Karla" charset="0"/>
              </a:rPr>
              <a:t>Exercise: </a:t>
            </a:r>
            <a:r>
              <a:rPr lang="en-US" dirty="0" smtClean="0">
                <a:solidFill>
                  <a:schemeClr val="tx1"/>
                </a:solidFill>
                <a:latin typeface="Karla" charset="0"/>
                <a:ea typeface="Karla" charset="0"/>
                <a:cs typeface="Karla" charset="0"/>
              </a:rPr>
              <a:t>Duplicate the following results for the </a:t>
            </a:r>
            <a:r>
              <a:rPr lang="en-US" smtClean="0">
                <a:solidFill>
                  <a:schemeClr val="tx1"/>
                </a:solidFill>
                <a:latin typeface="Karla" charset="0"/>
                <a:ea typeface="Karla" charset="0"/>
                <a:cs typeface="Karla" charset="0"/>
              </a:rPr>
              <a:t>coefficients for TV </a:t>
            </a:r>
            <a:r>
              <a:rPr lang="en-US" dirty="0" smtClean="0">
                <a:solidFill>
                  <a:schemeClr val="tx1"/>
                </a:solidFill>
                <a:latin typeface="Karla" charset="0"/>
                <a:ea typeface="Karla" charset="0"/>
                <a:cs typeface="Karla" charset="0"/>
              </a:rPr>
              <a:t>advertising.</a:t>
            </a:r>
          </a:p>
          <a:p>
            <a:pPr>
              <a:spcAft>
                <a:spcPts val="1200"/>
              </a:spcAft>
            </a:pPr>
            <a:endParaRPr lang="en-US" dirty="0">
              <a:solidFill>
                <a:schemeClr val="accent2"/>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1912079" y="2773086"/>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731406498"/>
                  </p:ext>
                </p:extLst>
              </p:nvPr>
            </p:nvGraphicFramePr>
            <p:xfrm>
              <a:off x="1912079" y="2773086"/>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2"/>
                          <a:stretch>
                            <a:fillRect l="-100450" t="-7576" r="-100901" b="-209091"/>
                          </a:stretch>
                        </a:blipFill>
                      </a:tcPr>
                    </a:tc>
                    <a:tc>
                      <a:txBody>
                        <a:bodyPr/>
                        <a:lstStyle/>
                        <a:p>
                          <a:endParaRPr lang="en-US"/>
                        </a:p>
                      </a:txBody>
                      <a:tcPr>
                        <a:blipFill rotWithShape="0">
                          <a:blip r:embed="rId2"/>
                          <a:stretch>
                            <a:fillRect l="-200000" t="-7576" r="-674" b="-209091"/>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p:spTree>
    <p:extLst>
      <p:ext uri="{BB962C8B-B14F-4D97-AF65-F5344CB8AC3E}">
        <p14:creationId xmlns:p14="http://schemas.microsoft.com/office/powerpoint/2010/main" val="194552373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972937" y="1143155"/>
                <a:ext cx="10989213" cy="1938992"/>
              </a:xfrm>
              <a:prstGeom prst="rect">
                <a:avLst/>
              </a:prstGeom>
              <a:noFill/>
            </p:spPr>
            <p:txBody>
              <a:bodyPr wrap="square" rtlCol="0">
                <a:spAutoFit/>
              </a:bodyPr>
              <a:lstStyle/>
              <a:p>
                <a:r>
                  <a:rPr lang="en-US" sz="2400" dirty="0" smtClean="0">
                    <a:latin typeface="Karla" charset="0"/>
                    <a:ea typeface="Karla" charset="0"/>
                    <a:cs typeface="Karla" charset="0"/>
                  </a:rPr>
                  <a:t>We have </a:t>
                </a:r>
                <a:r>
                  <a:rPr lang="en-US" sz="2400" dirty="0" smtClean="0">
                    <a:latin typeface="Karla" charset="0"/>
                    <a:ea typeface="Karla" charset="0"/>
                    <a:cs typeface="Karla" charset="0"/>
                  </a:rPr>
                  <a:t>discussed finding the importance of predictors, by determining the cumulative distribution from </a:t>
                </a:r>
                <a14:m>
                  <m:oMath xmlns:m="http://schemas.openxmlformats.org/officeDocument/2006/math">
                    <m:r>
                      <a:rPr lang="en-US" sz="2400" i="1" smtClean="0">
                        <a:latin typeface="Cambria Math" charset="0"/>
                        <a:ea typeface="Cambria Math" charset="0"/>
                        <a:cs typeface="Cambria Math" charset="0"/>
                      </a:rPr>
                      <m:t>∞</m:t>
                    </m:r>
                  </m:oMath>
                </a14:m>
                <a:r>
                  <a:rPr lang="en-US" sz="2400" dirty="0" smtClean="0">
                    <a:latin typeface="Karla" charset="0"/>
                    <a:ea typeface="Karla" charset="0"/>
                    <a:cs typeface="Karla" charset="0"/>
                  </a:rPr>
                  <a:t> to 0.</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smtClean="0">
                    <a:latin typeface="Karla" charset="0"/>
                    <a:ea typeface="Karla" charset="0"/>
                    <a:cs typeface="Karla" charset="0"/>
                  </a:rPr>
                  <a:t>. </a:t>
                </a:r>
              </a:p>
            </p:txBody>
          </p:sp>
        </mc:Choice>
        <mc:Fallback>
          <p:sp>
            <p:nvSpPr>
              <p:cNvPr id="6" name="TextBox 5"/>
              <p:cNvSpPr txBox="1">
                <a:spLocks noRot="1" noChangeAspect="1" noMove="1" noResize="1" noEditPoints="1" noAdjustHandles="1" noChangeArrowheads="1" noChangeShapeType="1" noTextEdit="1"/>
              </p:cNvSpPr>
              <p:nvPr/>
            </p:nvSpPr>
            <p:spPr>
              <a:xfrm>
                <a:off x="972937" y="1143155"/>
                <a:ext cx="10989213" cy="1938992"/>
              </a:xfrm>
              <a:prstGeom prst="rect">
                <a:avLst/>
              </a:prstGeom>
              <a:blipFill rotWithShape="0">
                <a:blip r:embed="rId3"/>
                <a:stretch>
                  <a:fillRect l="-888" t="-2516" b="-6289"/>
                </a:stretch>
              </a:blipFill>
            </p:spPr>
            <p:txBody>
              <a:bodyPr/>
              <a:lstStyle/>
              <a:p>
                <a:r>
                  <a:rPr lang="en-US">
                    <a:noFill/>
                  </a:rPr>
                  <a:t> </a:t>
                </a:r>
              </a:p>
            </p:txBody>
          </p:sp>
        </mc:Fallback>
      </mc:AlternateContent>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0558" t="3453" r="7775" b="1546"/>
          <a:stretch/>
        </p:blipFill>
        <p:spPr>
          <a:xfrm>
            <a:off x="3013023" y="2294004"/>
            <a:ext cx="5167327" cy="4007315"/>
          </a:xfrm>
          <a:prstGeom prst="rect">
            <a:avLst/>
          </a:prstGeom>
        </p:spPr>
      </p:pic>
    </p:spTree>
    <p:extLst>
      <p:ext uri="{BB962C8B-B14F-4D97-AF65-F5344CB8AC3E}">
        <p14:creationId xmlns:p14="http://schemas.microsoft.com/office/powerpoint/2010/main" val="83145534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predictors</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972938" y="1143155"/>
                <a:ext cx="10567852" cy="1658146"/>
              </a:xfrm>
              <a:prstGeom prst="rect">
                <a:avLst/>
              </a:prstGeom>
              <a:noFill/>
            </p:spPr>
            <p:txBody>
              <a:bodyPr wrap="square" rtlCol="0">
                <a:spAutoFit/>
              </a:bodyPr>
              <a:lstStyle/>
              <a:p>
                <a:r>
                  <a:rPr lang="en-US" sz="2400" dirty="0" smtClean="0">
                    <a:latin typeface="Karla" charset="0"/>
                    <a:ea typeface="Karla" charset="0"/>
                    <a:cs typeface="Karla" charset="0"/>
                  </a:rPr>
                  <a:t>This is equivalent in looking the distance of the estimated value of the coefficient in units of SE(</a:t>
                </a:r>
                <a14:m>
                  <m:oMath xmlns:m="http://schemas.openxmlformats.org/officeDocument/2006/math">
                    <m:sSub>
                      <m:sSubPr>
                        <m:ctrlPr>
                          <a:rPr lang="en-US" sz="2400" i="1" smtClean="0">
                            <a:latin typeface="Cambria Math" charset="0"/>
                            <a:ea typeface="Karla" charset="0"/>
                            <a:cs typeface="Karla" charset="0"/>
                          </a:rPr>
                        </m:ctrlPr>
                      </m:sSubPr>
                      <m:e>
                        <m:acc>
                          <m:accPr>
                            <m:chr m:val="̂"/>
                            <m:ctrlPr>
                              <a:rPr lang="en-US" sz="2400" i="1" smtClean="0">
                                <a:latin typeface="Cambria Math"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oMath>
                </a14:m>
                <a:r>
                  <a:rPr lang="en-US" sz="2400" dirty="0" smtClean="0">
                    <a:latin typeface="Karla" charset="0"/>
                    <a:ea typeface="Karla" charset="0"/>
                    <a:cs typeface="Karla" charset="0"/>
                  </a:rPr>
                  <a:t>) =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Cambria Math" charset="0"/>
                            <a:cs typeface="Cambria Math" charset="0"/>
                          </a:rPr>
                          <m:t>𝜎</m:t>
                        </m:r>
                      </m:e>
                      <m:sub>
                        <m:sSub>
                          <m:sSubPr>
                            <m:ctrlPr>
                              <a:rPr lang="en-US" sz="2400" i="1" smtClean="0">
                                <a:latin typeface="Cambria Math" charset="0"/>
                                <a:ea typeface="Karla" charset="0"/>
                                <a:cs typeface="Karla" charset="0"/>
                              </a:rPr>
                            </m:ctrlPr>
                          </m:sSubPr>
                          <m:e>
                            <m:acc>
                              <m:accPr>
                                <m:chr m:val="̂"/>
                                <m:ctrlPr>
                                  <a:rPr lang="en-US" sz="2400" i="1" smtClean="0">
                                    <a:latin typeface="Cambria Math"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sub>
                    </m:sSub>
                  </m:oMath>
                </a14:m>
                <a:r>
                  <a:rPr lang="en-US" sz="2400" dirty="0" smtClean="0">
                    <a:latin typeface="Karla" charset="0"/>
                    <a:ea typeface="Karla" charset="0"/>
                    <a:cs typeface="Karla" charset="0"/>
                  </a:rPr>
                  <a:t>. </a:t>
                </a:r>
              </a:p>
              <a:p>
                <a:endParaRPr lang="en-US" sz="2400" dirty="0">
                  <a:latin typeface="Karla" charset="0"/>
                  <a:ea typeface="Karla" charset="0"/>
                  <a:cs typeface="Karla" charset="0"/>
                </a:endParaRPr>
              </a:p>
              <a:p>
                <a:r>
                  <a:rPr lang="en-US" sz="2400" dirty="0" smtClean="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72938" y="1143155"/>
                <a:ext cx="10567852" cy="1658146"/>
              </a:xfrm>
              <a:prstGeom prst="rect">
                <a:avLst/>
              </a:prstGeom>
              <a:blipFill rotWithShape="0">
                <a:blip r:embed="rId3"/>
                <a:stretch>
                  <a:fillRect l="-923" t="-2941" b="-5882"/>
                </a:stretch>
              </a:blipFill>
            </p:spPr>
            <p:txBody>
              <a:bodyPr/>
              <a:lstStyle/>
              <a:p>
                <a:r>
                  <a:rPr lang="en-US">
                    <a:noFill/>
                  </a:rPr>
                  <a:t> </a:t>
                </a:r>
              </a:p>
            </p:txBody>
          </p:sp>
        </mc:Fallback>
      </mc:AlternateContent>
      <p:grpSp>
        <p:nvGrpSpPr>
          <p:cNvPr id="22" name="Group 21"/>
          <p:cNvGrpSpPr/>
          <p:nvPr/>
        </p:nvGrpSpPr>
        <p:grpSpPr>
          <a:xfrm>
            <a:off x="2838450" y="1801070"/>
            <a:ext cx="6515100" cy="4343400"/>
            <a:chOff x="2838450" y="2055901"/>
            <a:chExt cx="6515100" cy="434340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8450" y="2055901"/>
              <a:ext cx="6515100" cy="4343400"/>
            </a:xfrm>
            <a:prstGeom prst="rect">
              <a:avLst/>
            </a:prstGeom>
          </p:spPr>
        </p:pic>
        <p:cxnSp>
          <p:nvCxnSpPr>
            <p:cNvPr id="11" name="Straight Arrow Connector 10"/>
            <p:cNvCxnSpPr/>
            <p:nvPr/>
          </p:nvCxnSpPr>
          <p:spPr>
            <a:xfrm flipH="1">
              <a:off x="4152275" y="3097013"/>
              <a:ext cx="2104589"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4152275" y="3343179"/>
              <a:ext cx="7254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4229367" y="3343551"/>
                  <a:ext cx="571310"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𝜎</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229367" y="3343551"/>
                  <a:ext cx="571310" cy="415114"/>
                </a:xfrm>
                <a:prstGeom prst="rect">
                  <a:avLst/>
                </a:prstGeom>
                <a:blipFill rotWithShape="0">
                  <a:blip r:embed="rId5"/>
                  <a:stretch>
                    <a:fillRect r="-2127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4306459" y="2618925"/>
                  <a:ext cx="973985"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ea typeface="Karla" charset="0"/>
                                <a:cs typeface="Karla" charset="0"/>
                              </a:rPr>
                            </m:ctrlPr>
                          </m:sSubPr>
                          <m:e>
                            <m:r>
                              <a:rPr lang="en-US" i="1" smtClean="0">
                                <a:latin typeface="Cambria Math" charset="0"/>
                                <a:ea typeface="Cambria Math" charset="0"/>
                                <a:cs typeface="Cambria Math" charset="0"/>
                              </a:rPr>
                              <m:t>𝜇</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r>
                          <a:rPr lang="en-US" b="0" i="1" smtClean="0">
                            <a:latin typeface="Cambria Math" charset="0"/>
                            <a:ea typeface="Karla" charset="0"/>
                            <a:cs typeface="Karla" charset="0"/>
                          </a:rPr>
                          <m:t>−0</m:t>
                        </m:r>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4306459" y="2618925"/>
                  <a:ext cx="973985" cy="415114"/>
                </a:xfrm>
                <a:prstGeom prst="rect">
                  <a:avLst/>
                </a:prstGeom>
                <a:blipFill rotWithShape="0">
                  <a:blip r:embed="rId6"/>
                  <a:stretch>
                    <a:fillRect b="-8824"/>
                  </a:stretch>
                </a:blipFill>
              </p:spPr>
              <p:txBody>
                <a:bodyPr/>
                <a:lstStyle/>
                <a:p>
                  <a:r>
                    <a:rPr lang="en-US">
                      <a:noFill/>
                    </a:rPr>
                    <a:t> </a:t>
                  </a:r>
                </a:p>
              </p:txBody>
            </p:sp>
          </mc:Fallback>
        </mc:AlternateContent>
      </p:grpSp>
    </p:spTree>
    <p:extLst>
      <p:ext uri="{BB962C8B-B14F-4D97-AF65-F5344CB8AC3E}">
        <p14:creationId xmlns:p14="http://schemas.microsoft.com/office/powerpoint/2010/main" val="191034864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solidFill>
                  <a:schemeClr val="bg1"/>
                </a:solidFill>
              </a:rPr>
              <a:t>Hypothesis Testing</a:t>
            </a:r>
            <a:endParaRPr lang="en-US" dirty="0">
              <a:solidFill>
                <a:schemeClr val="bg1"/>
              </a:solidFill>
            </a:endParaRPr>
          </a:p>
        </p:txBody>
      </p:sp>
      <mc:AlternateContent xmlns:mc="http://schemas.openxmlformats.org/markup-compatibility/2006">
        <mc:Choice xmlns:a14="http://schemas.microsoft.com/office/drawing/2010/main" Requires="a14">
          <p:sp>
            <p:nvSpPr>
              <p:cNvPr id="4" name="Content Placeholder 2"/>
              <p:cNvSpPr>
                <a:spLocks noGrp="1"/>
              </p:cNvSpPr>
              <p:nvPr>
                <p:ph idx="1"/>
              </p:nvPr>
            </p:nvSpPr>
            <p:spPr>
              <a:xfrm>
                <a:off x="833415" y="1058824"/>
                <a:ext cx="10327008" cy="5012192"/>
              </a:xfrm>
              <a:solidFill>
                <a:schemeClr val="bg1">
                  <a:lumMod val="85000"/>
                </a:schemeClr>
              </a:solidFill>
              <a:effectLst/>
            </p:spPr>
            <p:txBody>
              <a:bodyPr/>
              <a:lstStyle/>
              <a:p>
                <a:pPr>
                  <a:spcAft>
                    <a:spcPts val="1800"/>
                  </a:spcAft>
                </a:pPr>
                <a:r>
                  <a:rPr lang="en-US" sz="2400" dirty="0" smtClean="0"/>
                  <a:t>Hypothesis testing </a:t>
                </a:r>
                <a:r>
                  <a:rPr lang="en-US" sz="2400" dirty="0"/>
                  <a:t>is a formal process through which we evaluate the validity of a statistical hypothesis by considering evidence for or against the hypothesis gathered by random sampling of the data. </a:t>
                </a:r>
                <a:endParaRPr lang="en-US" sz="2400" dirty="0" smtClean="0"/>
              </a:p>
              <a:p>
                <a:pPr marL="457200" indent="-457200">
                  <a:buFont typeface="+mj-lt"/>
                  <a:buAutoNum type="arabicPeriod"/>
                </a:pPr>
                <a:r>
                  <a:rPr lang="en-US" sz="2400" dirty="0" smtClean="0"/>
                  <a:t>State </a:t>
                </a:r>
                <a:r>
                  <a:rPr lang="en-US" sz="2400" dirty="0"/>
                  <a:t>the hypotheses, typically a </a:t>
                </a:r>
                <a:r>
                  <a:rPr lang="en-US" sz="2400" b="1" dirty="0" smtClean="0"/>
                  <a:t>null hypothesis</a:t>
                </a:r>
                <a:r>
                  <a:rPr lang="en-US" sz="2400" dirty="0" smtClean="0"/>
                  <a:t>, </a:t>
                </a:r>
                <a14:m>
                  <m:oMath xmlns:m="http://schemas.openxmlformats.org/officeDocument/2006/math">
                    <m:sSub>
                      <m:sSubPr>
                        <m:ctrlPr>
                          <a:rPr lang="en-US" sz="2400" i="1" smtClean="0">
                            <a:latin typeface="Cambria Math" charset="0"/>
                          </a:rPr>
                        </m:ctrlPr>
                      </m:sSubPr>
                      <m:e>
                        <m:r>
                          <a:rPr lang="en-US" sz="2400" b="0" i="1" smtClean="0">
                            <a:latin typeface="Cambria Math" charset="0"/>
                          </a:rPr>
                          <m:t>𝐻</m:t>
                        </m:r>
                      </m:e>
                      <m:sub>
                        <m:r>
                          <a:rPr lang="en-US" sz="2400" b="0" i="1" smtClean="0">
                            <a:latin typeface="Cambria Math" charset="0"/>
                          </a:rPr>
                          <m:t>0</m:t>
                        </m:r>
                      </m:sub>
                    </m:sSub>
                  </m:oMath>
                </a14:m>
                <a:r>
                  <a:rPr lang="en-US" sz="2400" dirty="0" smtClean="0"/>
                  <a:t> and </a:t>
                </a:r>
                <a:r>
                  <a:rPr lang="en-US" sz="2400" dirty="0"/>
                  <a:t>an </a:t>
                </a:r>
                <a:r>
                  <a:rPr lang="en-US" sz="2400" b="1" dirty="0" smtClean="0"/>
                  <a:t>alternative hypothesis</a:t>
                </a:r>
                <a:r>
                  <a:rPr lang="en-US" sz="2400" dirty="0" smtClean="0"/>
                  <a:t>,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b="0" i="1" smtClean="0">
                            <a:latin typeface="Cambria Math" charset="0"/>
                          </a:rPr>
                          <m:t>1</m:t>
                        </m:r>
                      </m:sub>
                    </m:sSub>
                  </m:oMath>
                </a14:m>
                <a:r>
                  <a:rPr lang="en-US" sz="2400" dirty="0" smtClean="0"/>
                  <a:t>, </a:t>
                </a:r>
                <a:r>
                  <a:rPr lang="en-US" sz="2400" dirty="0"/>
                  <a:t>that is the negation of the former. </a:t>
                </a:r>
                <a:endParaRPr lang="en-US" sz="2400" dirty="0" smtClean="0"/>
              </a:p>
              <a:p>
                <a:pPr marL="457200" indent="-457200">
                  <a:buFont typeface="+mj-lt"/>
                  <a:buAutoNum type="arabicPeriod"/>
                </a:pPr>
                <a:r>
                  <a:rPr lang="en-US" sz="2400" dirty="0" smtClean="0"/>
                  <a:t>Choose </a:t>
                </a:r>
                <a:r>
                  <a:rPr lang="en-US" sz="2400" dirty="0"/>
                  <a:t>a type of analysis, i.e. how to use sample data to evaluate the null hypothesis. Typically this involves choosing a </a:t>
                </a:r>
                <a:r>
                  <a:rPr lang="en-US" sz="2400" b="1" dirty="0"/>
                  <a:t>single test statistic</a:t>
                </a:r>
                <a:r>
                  <a:rPr lang="en-US" sz="2400" dirty="0" smtClean="0"/>
                  <a:t>.</a:t>
                </a:r>
              </a:p>
              <a:p>
                <a:pPr marL="457200" indent="-457200">
                  <a:buFont typeface="+mj-lt"/>
                  <a:buAutoNum type="arabicPeriod"/>
                </a:pPr>
                <a:r>
                  <a:rPr lang="en-US" sz="2400" b="1" dirty="0" smtClean="0"/>
                  <a:t>Sample</a:t>
                </a:r>
                <a:r>
                  <a:rPr lang="en-US" sz="2400" dirty="0" smtClean="0"/>
                  <a:t> </a:t>
                </a:r>
                <a:r>
                  <a:rPr lang="en-US" sz="2400" dirty="0"/>
                  <a:t>data and compute the test </a:t>
                </a:r>
                <a:r>
                  <a:rPr lang="en-US" sz="2400" dirty="0" smtClean="0"/>
                  <a:t>statistic.</a:t>
                </a:r>
              </a:p>
              <a:p>
                <a:pPr marL="457200" indent="-457200">
                  <a:buFont typeface="+mj-lt"/>
                  <a:buAutoNum type="arabicPeriod"/>
                </a:pPr>
                <a:r>
                  <a:rPr lang="en-US" sz="2400" dirty="0" smtClean="0"/>
                  <a:t>Use </a:t>
                </a:r>
                <a:r>
                  <a:rPr lang="en-US" sz="2400" dirty="0"/>
                  <a:t>the value of the test statistic to either </a:t>
                </a:r>
                <a:r>
                  <a:rPr lang="en-US" sz="2400" b="1" dirty="0"/>
                  <a:t>reject</a:t>
                </a:r>
                <a:r>
                  <a:rPr lang="en-US" sz="2400" dirty="0"/>
                  <a:t> or </a:t>
                </a:r>
                <a:r>
                  <a:rPr lang="en-US" sz="2400" b="1" dirty="0"/>
                  <a:t>not reject</a:t>
                </a:r>
                <a:r>
                  <a:rPr lang="en-US" sz="2400" dirty="0"/>
                  <a:t> the null hypothesis</a:t>
                </a:r>
                <a:r>
                  <a:rPr lang="en-US" sz="2400" dirty="0" smtClean="0"/>
                  <a:t>.</a:t>
                </a:r>
                <a:endParaRPr lang="en-US" sz="2400" dirty="0"/>
              </a:p>
            </p:txBody>
          </p:sp>
        </mc:Choice>
        <mc:Fallback>
          <p:sp>
            <p:nvSpPr>
              <p:cNvPr id="4" name="Content Placeholder 2"/>
              <p:cNvSpPr>
                <a:spLocks noGrp="1" noRot="1" noChangeAspect="1" noMove="1" noResize="1" noEditPoints="1" noAdjustHandles="1" noChangeArrowheads="1" noChangeShapeType="1" noTextEdit="1"/>
              </p:cNvSpPr>
              <p:nvPr>
                <p:ph idx="1"/>
              </p:nvPr>
            </p:nvSpPr>
            <p:spPr>
              <a:xfrm>
                <a:off x="833415" y="1058824"/>
                <a:ext cx="10327008" cy="5012192"/>
              </a:xfrm>
              <a:blipFill rotWithShape="0">
                <a:blip r:embed="rId2"/>
                <a:stretch>
                  <a:fillRect l="-945" t="-973" r="-1594"/>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4596837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Statistical Model</a:t>
            </a:r>
          </a:p>
        </p:txBody>
      </p:sp>
      <p:sp>
        <p:nvSpPr>
          <p:cNvPr id="3" name="Slide Number Placeholder 2"/>
          <p:cNvSpPr>
            <a:spLocks noGrp="1"/>
          </p:cNvSpPr>
          <p:nvPr>
            <p:ph type="sldNum" sz="quarter" idx="12"/>
          </p:nvPr>
        </p:nvSpPr>
        <p:spPr/>
        <p:txBody>
          <a:bodyPr/>
          <a:lstStyle/>
          <a:p>
            <a:fld id="{81B7CCDB-6D39-0547-B7B3-C80E39D6513A}" type="slidenum">
              <a:rPr lang="en-US" smtClean="0"/>
              <a:t>10</a:t>
            </a:fld>
            <a:endParaRPr lang="en-US"/>
          </a:p>
        </p:txBody>
      </p:sp>
    </p:spTree>
    <p:extLst>
      <p:ext uri="{BB962C8B-B14F-4D97-AF65-F5344CB8AC3E}">
        <p14:creationId xmlns:p14="http://schemas.microsoft.com/office/powerpoint/2010/main" val="2303686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812074" y="983807"/>
                <a:ext cx="10567852" cy="5426101"/>
              </a:xfrm>
              <a:prstGeom prst="rect">
                <a:avLst/>
              </a:prstGeom>
              <a:noFill/>
            </p:spPr>
            <p:txBody>
              <a:bodyPr wrap="square" rtlCol="0">
                <a:spAutoFit/>
              </a:bodyPr>
              <a:lstStyle/>
              <a:p>
                <a:pPr>
                  <a:spcAft>
                    <a:spcPts val="1200"/>
                  </a:spcAft>
                </a:pPr>
                <a:r>
                  <a:rPr lang="en-US" sz="2400" b="1" dirty="0" smtClean="0">
                    <a:solidFill>
                      <a:schemeClr val="tx1">
                        <a:lumMod val="75000"/>
                        <a:lumOff val="25000"/>
                      </a:schemeClr>
                    </a:solidFill>
                    <a:latin typeface="Karla" charset="0"/>
                    <a:ea typeface="Karla" charset="0"/>
                    <a:cs typeface="Karla" charset="0"/>
                  </a:rPr>
                  <a:t>1. State Hypothesis:</a:t>
                </a:r>
              </a:p>
              <a:p>
                <a:pPr lvl="1">
                  <a:spcAft>
                    <a:spcPts val="1200"/>
                  </a:spcAft>
                </a:pPr>
                <a:r>
                  <a:rPr lang="en-US" sz="2400" b="1" dirty="0" smtClean="0">
                    <a:solidFill>
                      <a:srgbClr val="C00000"/>
                    </a:solidFill>
                    <a:latin typeface="Karla" charset="0"/>
                    <a:ea typeface="Karla" charset="0"/>
                    <a:cs typeface="Karla" charset="0"/>
                  </a:rPr>
                  <a:t>Null hypothesis:  </a:t>
                </a:r>
              </a:p>
              <a:p>
                <a:pPr lvl="1">
                  <a:spcAft>
                    <a:spcPts val="1200"/>
                  </a:spcAft>
                </a:pPr>
                <a:r>
                  <a:rPr lang="en-US" sz="2400" dirty="0" smtClean="0">
                    <a:solidFill>
                      <a:schemeClr val="tx1">
                        <a:lumMod val="75000"/>
                        <a:lumOff val="25000"/>
                      </a:schemeClr>
                    </a:solidFill>
                    <a:latin typeface="Karla" charset="0"/>
                    <a:ea typeface="Karla" charset="0"/>
                    <a:cs typeface="Karla" charset="0"/>
                  </a:rPr>
                  <a:t>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0</m:t>
                        </m:r>
                      </m:sub>
                    </m:sSub>
                  </m:oMath>
                </a14:m>
                <a:r>
                  <a:rPr lang="en-US" sz="2400" dirty="0" smtClean="0">
                    <a:solidFill>
                      <a:schemeClr val="tx1">
                        <a:lumMod val="75000"/>
                        <a:lumOff val="25000"/>
                      </a:schemeClr>
                    </a:solidFill>
                    <a:latin typeface="Karla" charset="0"/>
                    <a:ea typeface="Karla" charset="0"/>
                    <a:cs typeface="Karla" charset="0"/>
                  </a:rPr>
                  <a:t>: There is no relation between </a:t>
                </a:r>
                <a:r>
                  <a:rPr lang="en-US" sz="2400" i="1" dirty="0" smtClean="0">
                    <a:solidFill>
                      <a:schemeClr val="tx1">
                        <a:lumMod val="75000"/>
                        <a:lumOff val="25000"/>
                      </a:schemeClr>
                    </a:solidFill>
                    <a:latin typeface="Karla" charset="0"/>
                    <a:ea typeface="Karla" charset="0"/>
                    <a:cs typeface="Karla" charset="0"/>
                  </a:rPr>
                  <a:t>X</a:t>
                </a:r>
                <a:r>
                  <a:rPr lang="en-US" sz="2400" dirty="0" smtClean="0">
                    <a:solidFill>
                      <a:schemeClr val="tx1">
                        <a:lumMod val="75000"/>
                        <a:lumOff val="25000"/>
                      </a:schemeClr>
                    </a:solidFill>
                    <a:latin typeface="Karla" charset="0"/>
                    <a:ea typeface="Karla" charset="0"/>
                    <a:cs typeface="Karla" charset="0"/>
                  </a:rPr>
                  <a:t> and </a:t>
                </a:r>
                <a:r>
                  <a:rPr lang="en-US" sz="2400" i="1" dirty="0" smtClean="0">
                    <a:solidFill>
                      <a:schemeClr val="tx1">
                        <a:lumMod val="75000"/>
                        <a:lumOff val="25000"/>
                      </a:schemeClr>
                    </a:solidFill>
                    <a:latin typeface="Karla" charset="0"/>
                    <a:ea typeface="Karla" charset="0"/>
                    <a:cs typeface="Karla" charset="0"/>
                  </a:rPr>
                  <a:t>Y</a:t>
                </a:r>
                <a:r>
                  <a:rPr lang="en-US" sz="2400" dirty="0" smtClean="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Karla" charset="0"/>
                  <a:ea typeface="Karla" charset="0"/>
                  <a:cs typeface="Karla" charset="0"/>
                </a:endParaRPr>
              </a:p>
              <a:p>
                <a:pPr lvl="1">
                  <a:spcAft>
                    <a:spcPts val="1200"/>
                  </a:spcAft>
                </a:pPr>
                <a:r>
                  <a:rPr lang="en-US" sz="2400" b="1" dirty="0" smtClean="0">
                    <a:solidFill>
                      <a:srgbClr val="C00000"/>
                    </a:solidFill>
                    <a:latin typeface="Karla" charset="0"/>
                    <a:ea typeface="Karla" charset="0"/>
                    <a:cs typeface="Karla" charset="0"/>
                  </a:rPr>
                  <a:t>The alternative:</a:t>
                </a:r>
              </a:p>
              <a:p>
                <a:pPr lvl="1">
                  <a:spcAft>
                    <a:spcPts val="1200"/>
                  </a:spcAft>
                </a:pPr>
                <a:r>
                  <a:rPr lang="en-US" sz="2400" b="1"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ea typeface="Karla" charset="0"/>
                    <a:cs typeface="Karla" charset="0"/>
                  </a:rPr>
                  <a:t>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𝑎</m:t>
                        </m:r>
                      </m:sub>
                    </m:sSub>
                  </m:oMath>
                </a14:m>
                <a:r>
                  <a:rPr lang="en-US" sz="2400" dirty="0">
                    <a:solidFill>
                      <a:schemeClr val="tx1">
                        <a:lumMod val="75000"/>
                        <a:lumOff val="25000"/>
                      </a:schemeClr>
                    </a:solidFill>
                    <a:latin typeface="Karla" charset="0"/>
                    <a:ea typeface="Karla" charset="0"/>
                    <a:cs typeface="Karla" charset="0"/>
                  </a:rPr>
                  <a:t>: There is </a:t>
                </a:r>
                <a:r>
                  <a:rPr lang="en-US" sz="2400" dirty="0" smtClean="0">
                    <a:solidFill>
                      <a:schemeClr val="tx1">
                        <a:lumMod val="75000"/>
                        <a:lumOff val="25000"/>
                      </a:schemeClr>
                    </a:solidFill>
                    <a:latin typeface="Karla" charset="0"/>
                    <a:ea typeface="Karla" charset="0"/>
                    <a:cs typeface="Karla" charset="0"/>
                  </a:rPr>
                  <a:t>some relation </a:t>
                </a:r>
                <a:r>
                  <a:rPr lang="en-US" sz="2400" dirty="0">
                    <a:solidFill>
                      <a:schemeClr val="tx1">
                        <a:lumMod val="75000"/>
                        <a:lumOff val="25000"/>
                      </a:schemeClr>
                    </a:solidFill>
                    <a:latin typeface="Karla" charset="0"/>
                    <a:ea typeface="Karla" charset="0"/>
                    <a:cs typeface="Karla" charset="0"/>
                  </a:rPr>
                  <a:t>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a:t>
                </a:r>
              </a:p>
              <a:p>
                <a:pPr>
                  <a:spcAft>
                    <a:spcPts val="1200"/>
                  </a:spcAft>
                </a:pPr>
                <a:r>
                  <a:rPr lang="en-US" sz="2400" dirty="0" smtClean="0">
                    <a:solidFill>
                      <a:schemeClr val="tx1">
                        <a:lumMod val="75000"/>
                        <a:lumOff val="25000"/>
                      </a:schemeClr>
                    </a:solidFill>
                    <a:latin typeface="Karla" charset="0"/>
                    <a:ea typeface="Karla" charset="0"/>
                    <a:cs typeface="Karla" charset="0"/>
                  </a:rPr>
                  <a:t>2:  </a:t>
                </a:r>
                <a:r>
                  <a:rPr lang="en-US" sz="2400" b="1" dirty="0" smtClean="0">
                    <a:solidFill>
                      <a:schemeClr val="tx1">
                        <a:lumMod val="75000"/>
                        <a:lumOff val="25000"/>
                      </a:schemeClr>
                    </a:solidFill>
                    <a:latin typeface="Karla" charset="0"/>
                    <a:ea typeface="Karla" charset="0"/>
                    <a:cs typeface="Karla" charset="0"/>
                  </a:rPr>
                  <a:t>Choose test statistics</a:t>
                </a:r>
              </a:p>
              <a:p>
                <a:pPr marL="457200">
                  <a:spcAft>
                    <a:spcPts val="1200"/>
                  </a:spcAft>
                </a:pPr>
                <a:r>
                  <a:rPr lang="en-US" sz="2400" dirty="0" smtClean="0">
                    <a:solidFill>
                      <a:schemeClr val="tx1">
                        <a:lumMod val="75000"/>
                        <a:lumOff val="25000"/>
                      </a:schemeClr>
                    </a:solidFill>
                    <a:latin typeface="Karla" charset="0"/>
                    <a:ea typeface="Karla" charset="0"/>
                    <a:cs typeface="Karla" charset="0"/>
                  </a:rPr>
                  <a:t>To </a:t>
                </a:r>
                <a:r>
                  <a:rPr lang="en-US" sz="2400" dirty="0">
                    <a:solidFill>
                      <a:schemeClr val="tx1">
                        <a:lumMod val="75000"/>
                        <a:lumOff val="25000"/>
                      </a:schemeClr>
                    </a:solidFill>
                    <a:latin typeface="Karla" charset="0"/>
                    <a:ea typeface="Karla" charset="0"/>
                    <a:cs typeface="Karla" charset="0"/>
                  </a:rPr>
                  <a:t>test the null hypothesis, we need to determine </a:t>
                </a:r>
                <a:r>
                  <a:rPr lang="en-US" sz="2400" dirty="0" smtClean="0">
                    <a:solidFill>
                      <a:schemeClr val="tx1">
                        <a:lumMod val="75000"/>
                        <a:lumOff val="25000"/>
                      </a:schemeClr>
                    </a:solidFill>
                    <a:latin typeface="Karla" charset="0"/>
                    <a:ea typeface="Karla" charset="0"/>
                    <a:cs typeface="Karla" charset="0"/>
                  </a:rPr>
                  <a:t>whether, </a:t>
                </a:r>
                <a:r>
                  <a:rPr lang="en-US" sz="2400" dirty="0">
                    <a:solidFill>
                      <a:schemeClr val="tx1">
                        <a:lumMod val="75000"/>
                        <a:lumOff val="25000"/>
                      </a:schemeClr>
                    </a:solidFill>
                    <a:latin typeface="Karla" charset="0"/>
                    <a:ea typeface="Karla" charset="0"/>
                    <a:cs typeface="Karla" charset="0"/>
                  </a:rPr>
                  <a:t>our estimate </a:t>
                </a:r>
                <a:r>
                  <a:rPr lang="en-US" sz="2400" dirty="0" smtClean="0">
                    <a:solidFill>
                      <a:schemeClr val="tx1">
                        <a:lumMod val="75000"/>
                        <a:lumOff val="25000"/>
                      </a:schemeClr>
                    </a:solidFill>
                    <a:latin typeface="Karla" charset="0"/>
                    <a:ea typeface="Karla" charset="0"/>
                    <a:cs typeface="Karla" charset="0"/>
                  </a:rPr>
                  <a:t>for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is sufficiently far from zero that we can be confident that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is </a:t>
                </a:r>
                <a:r>
                  <a:rPr lang="en-US" sz="2400" dirty="0" smtClean="0">
                    <a:solidFill>
                      <a:schemeClr val="tx1">
                        <a:lumMod val="75000"/>
                        <a:lumOff val="25000"/>
                      </a:schemeClr>
                    </a:solidFill>
                    <a:latin typeface="Karla" charset="0"/>
                    <a:ea typeface="Karla" charset="0"/>
                    <a:cs typeface="Karla" charset="0"/>
                  </a:rPr>
                  <a:t>non-zero. We use the following test statistic: </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12074" y="983807"/>
                <a:ext cx="10567852" cy="5426101"/>
              </a:xfrm>
              <a:prstGeom prst="rect">
                <a:avLst/>
              </a:prstGeom>
              <a:blipFill rotWithShape="0">
                <a:blip r:embed="rId3"/>
                <a:stretch>
                  <a:fillRect l="-865" t="-899"/>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925310" y="5404068"/>
            <a:ext cx="1849120" cy="1005840"/>
          </a:xfrm>
          <a:prstGeom prst="rect">
            <a:avLst/>
          </a:prstGeom>
        </p:spPr>
      </p:pic>
    </p:spTree>
    <p:extLst>
      <p:ext uri="{BB962C8B-B14F-4D97-AF65-F5344CB8AC3E}">
        <p14:creationId xmlns:p14="http://schemas.microsoft.com/office/powerpoint/2010/main" val="140545251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812074" y="1308046"/>
                <a:ext cx="10567852" cy="4748992"/>
              </a:xfrm>
              <a:prstGeom prst="rect">
                <a:avLst/>
              </a:prstGeom>
              <a:noFill/>
            </p:spPr>
            <p:txBody>
              <a:bodyPr wrap="square" rtlCol="0">
                <a:spAutoFit/>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3. </a:t>
                </a:r>
                <a:r>
                  <a:rPr lang="en-US" sz="2400" b="1" dirty="0" smtClean="0">
                    <a:solidFill>
                      <a:schemeClr val="tx1">
                        <a:lumMod val="75000"/>
                        <a:lumOff val="25000"/>
                      </a:schemeClr>
                    </a:solidFill>
                    <a:latin typeface="Karla" charset="0"/>
                    <a:ea typeface="Karla" charset="0"/>
                    <a:cs typeface="Karla" charset="0"/>
                  </a:rPr>
                  <a:t>Sample</a:t>
                </a:r>
                <a:r>
                  <a:rPr lang="en-US" sz="2400" dirty="0" smtClean="0">
                    <a:solidFill>
                      <a:schemeClr val="tx1">
                        <a:lumMod val="75000"/>
                        <a:lumOff val="25000"/>
                      </a:schemeClr>
                    </a:solidFill>
                    <a:latin typeface="Karla" charset="0"/>
                    <a:ea typeface="Karla" charset="0"/>
                    <a:cs typeface="Karla" charset="0"/>
                  </a:rPr>
                  <a:t>: </a:t>
                </a:r>
              </a:p>
              <a:p>
                <a:pPr>
                  <a:spcAft>
                    <a:spcPts val="1200"/>
                  </a:spcAft>
                </a:pP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Using </a:t>
                </a:r>
                <a:r>
                  <a:rPr lang="en-US" sz="2400" dirty="0">
                    <a:solidFill>
                      <a:schemeClr val="tx1">
                        <a:lumMod val="75000"/>
                        <a:lumOff val="25000"/>
                      </a:schemeClr>
                    </a:solidFill>
                    <a:latin typeface="Karla" charset="0"/>
                    <a:ea typeface="Karla" charset="0"/>
                    <a:cs typeface="Karla" charset="0"/>
                  </a:rPr>
                  <a:t>bootstrap we can estimate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r>
                      <a:rPr lang="en-US" sz="2400">
                        <a:solidFill>
                          <a:schemeClr val="tx1">
                            <a:lumMod val="75000"/>
                            <a:lumOff val="25000"/>
                          </a:schemeClr>
                        </a:solidFill>
                        <a:latin typeface="Cambria Math" charset="0"/>
                        <a:ea typeface="Karla" charset="0"/>
                        <a:cs typeface="Karla" charset="0"/>
                      </a:rPr>
                      <m:t>.</m:t>
                    </m:r>
                  </m:oMath>
                </a14:m>
                <a:endParaRPr lang="en-US" sz="2400" dirty="0" smtClean="0">
                  <a:solidFill>
                    <a:schemeClr val="tx1">
                      <a:lumMod val="75000"/>
                      <a:lumOff val="25000"/>
                    </a:schemeClr>
                  </a:solidFill>
                  <a:latin typeface="Karla" charset="0"/>
                  <a:ea typeface="Karla" charset="0"/>
                  <a:cs typeface="Karla" charset="0"/>
                </a:endParaRPr>
              </a:p>
              <a:p>
                <a:pPr>
                  <a:spcAft>
                    <a:spcPts val="1200"/>
                  </a:spcAft>
                </a:pPr>
                <a:endParaRPr lang="en-US" sz="2400" dirty="0" smtClean="0">
                  <a:solidFill>
                    <a:schemeClr val="tx1">
                      <a:lumMod val="75000"/>
                      <a:lumOff val="25000"/>
                    </a:schemeClr>
                  </a:solidFill>
                  <a:latin typeface="Karla" charset="0"/>
                  <a:ea typeface="Karla" charset="0"/>
                  <a:cs typeface="Karla" charset="0"/>
                </a:endParaRPr>
              </a:p>
              <a:p>
                <a:pPr>
                  <a:spcAft>
                    <a:spcPts val="1200"/>
                  </a:spcAft>
                </a:pPr>
                <a:r>
                  <a:rPr lang="en-US" sz="2400" dirty="0" smtClean="0">
                    <a:solidFill>
                      <a:schemeClr val="tx1">
                        <a:lumMod val="75000"/>
                        <a:lumOff val="25000"/>
                      </a:schemeClr>
                    </a:solidFill>
                    <a:latin typeface="Karla" charset="0"/>
                    <a:ea typeface="Karla" charset="0"/>
                    <a:cs typeface="Karla" charset="0"/>
                  </a:rPr>
                  <a:t>4. </a:t>
                </a:r>
                <a:r>
                  <a:rPr lang="en-US" sz="2400" b="1" dirty="0" smtClean="0">
                    <a:solidFill>
                      <a:schemeClr val="tx1">
                        <a:lumMod val="75000"/>
                        <a:lumOff val="25000"/>
                      </a:schemeClr>
                    </a:solidFill>
                    <a:latin typeface="Karla" charset="0"/>
                    <a:ea typeface="Karla" charset="0"/>
                    <a:cs typeface="Karla" charset="0"/>
                  </a:rPr>
                  <a:t>Reject or not reject the hypothesis:  </a:t>
                </a:r>
              </a:p>
              <a:p>
                <a:pPr>
                  <a:spcAft>
                    <a:spcPts val="1200"/>
                  </a:spcAft>
                </a:pPr>
                <a:r>
                  <a:rPr lang="en-US" sz="2400" dirty="0" smtClean="0">
                    <a:solidFill>
                      <a:schemeClr val="tx1">
                        <a:lumMod val="75000"/>
                        <a:lumOff val="25000"/>
                      </a:schemeClr>
                    </a:solidFill>
                    <a:latin typeface="Karla" charset="0"/>
                    <a:ea typeface="Karla" charset="0"/>
                    <a:cs typeface="Karla" charset="0"/>
                  </a:rPr>
                  <a:t>If </a:t>
                </a:r>
                <a:r>
                  <a:rPr lang="en-US" sz="2400" dirty="0">
                    <a:solidFill>
                      <a:schemeClr val="tx1">
                        <a:lumMod val="75000"/>
                        <a:lumOff val="25000"/>
                      </a:schemeClr>
                    </a:solidFill>
                    <a:latin typeface="Karla" charset="0"/>
                    <a:ea typeface="Karla" charset="0"/>
                    <a:cs typeface="Karla" charset="0"/>
                  </a:rPr>
                  <a:t>there </a:t>
                </a:r>
                <a:r>
                  <a:rPr lang="en-US" sz="2400" dirty="0">
                    <a:solidFill>
                      <a:schemeClr val="tx1">
                        <a:lumMod val="75000"/>
                        <a:lumOff val="25000"/>
                      </a:schemeClr>
                    </a:solidFill>
                    <a:latin typeface="Karla" charset="0"/>
                    <a:ea typeface="Karla" charset="0"/>
                    <a:cs typeface="Karla" charset="0"/>
                  </a:rPr>
                  <a:t>is really no </a:t>
                </a:r>
                <a:r>
                  <a:rPr lang="en-US" sz="2400" dirty="0">
                    <a:solidFill>
                      <a:schemeClr val="tx1">
                        <a:lumMod val="75000"/>
                        <a:lumOff val="25000"/>
                      </a:schemeClr>
                    </a:solidFill>
                    <a:latin typeface="Karla" charset="0"/>
                    <a:ea typeface="Karla" charset="0"/>
                    <a:cs typeface="Karla" charset="0"/>
                  </a:rPr>
                  <a:t>relationship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 then we expect that </a:t>
                </a:r>
                <a:r>
                  <a:rPr lang="en-US" sz="2400" dirty="0" smtClean="0">
                    <a:solidFill>
                      <a:schemeClr val="tx1">
                        <a:lumMod val="75000"/>
                        <a:lumOff val="25000"/>
                      </a:schemeClr>
                    </a:solidFill>
                    <a:latin typeface="Karla" charset="0"/>
                    <a:ea typeface="Karla" charset="0"/>
                    <a:cs typeface="Karla" charset="0"/>
                  </a:rPr>
                  <a:t>will have a </a:t>
                </a:r>
                <a:r>
                  <a:rPr lang="en-US" sz="2400" i="1" dirty="0" smtClean="0">
                    <a:solidFill>
                      <a:schemeClr val="tx1">
                        <a:lumMod val="75000"/>
                        <a:lumOff val="25000"/>
                      </a:schemeClr>
                    </a:solidFill>
                    <a:latin typeface="Karla" charset="0"/>
                    <a:ea typeface="Karla" charset="0"/>
                    <a:cs typeface="Karla" charset="0"/>
                  </a:rPr>
                  <a:t>t-distribution </a:t>
                </a:r>
                <a:r>
                  <a:rPr lang="en-US" sz="2400" i="1" dirty="0">
                    <a:solidFill>
                      <a:schemeClr val="tx1">
                        <a:lumMod val="75000"/>
                        <a:lumOff val="25000"/>
                      </a:schemeClr>
                    </a:solidFill>
                    <a:latin typeface="Karla" charset="0"/>
                    <a:ea typeface="Karla" charset="0"/>
                    <a:cs typeface="Karla" charset="0"/>
                  </a:rPr>
                  <a:t>with </a:t>
                </a:r>
                <a:r>
                  <a:rPr lang="en-US" sz="2400" i="1" dirty="0" smtClean="0">
                    <a:solidFill>
                      <a:schemeClr val="tx1">
                        <a:lumMod val="75000"/>
                        <a:lumOff val="25000"/>
                      </a:schemeClr>
                    </a:solidFill>
                    <a:latin typeface="Karla" charset="0"/>
                    <a:ea typeface="Karla" charset="0"/>
                    <a:cs typeface="Karla" charset="0"/>
                  </a:rPr>
                  <a:t>n-2 </a:t>
                </a:r>
                <a:r>
                  <a:rPr lang="en-US" sz="2400" i="1" dirty="0">
                    <a:solidFill>
                      <a:schemeClr val="tx1">
                        <a:lumMod val="75000"/>
                        <a:lumOff val="25000"/>
                      </a:schemeClr>
                    </a:solidFill>
                    <a:latin typeface="Karla" charset="0"/>
                    <a:ea typeface="Karla" charset="0"/>
                    <a:cs typeface="Karla" charset="0"/>
                  </a:rPr>
                  <a:t>degrees </a:t>
                </a:r>
                <a:r>
                  <a:rPr lang="en-US" sz="2400" dirty="0">
                    <a:solidFill>
                      <a:schemeClr val="tx1">
                        <a:lumMod val="75000"/>
                        <a:lumOff val="25000"/>
                      </a:schemeClr>
                    </a:solidFill>
                    <a:latin typeface="Karla" charset="0"/>
                    <a:ea typeface="Karla" charset="0"/>
                    <a:cs typeface="Karla" charset="0"/>
                  </a:rPr>
                  <a:t>of freedom. </a:t>
                </a:r>
                <a:endParaRPr lang="en-US" sz="2400" dirty="0" smtClean="0">
                  <a:solidFill>
                    <a:schemeClr val="tx1">
                      <a:lumMod val="75000"/>
                      <a:lumOff val="25000"/>
                    </a:schemeClr>
                  </a:solidFill>
                  <a:latin typeface="Karla" charset="0"/>
                  <a:ea typeface="Karla" charset="0"/>
                  <a:cs typeface="Karla" charset="0"/>
                </a:endParaRPr>
              </a:p>
              <a:p>
                <a:pPr>
                  <a:spcAft>
                    <a:spcPts val="1200"/>
                  </a:spcAft>
                </a:pPr>
                <a:r>
                  <a:rPr lang="en-US" sz="2400" dirty="0">
                    <a:solidFill>
                      <a:schemeClr val="tx1">
                        <a:lumMod val="75000"/>
                        <a:lumOff val="25000"/>
                      </a:schemeClr>
                    </a:solidFill>
                    <a:latin typeface="Karla" charset="0"/>
                    <a:ea typeface="Karla" charset="0"/>
                    <a:cs typeface="Karla" charset="0"/>
                  </a:rPr>
                  <a:t>T</a:t>
                </a:r>
                <a:r>
                  <a:rPr lang="en-US" sz="2400" dirty="0" smtClean="0">
                    <a:solidFill>
                      <a:schemeClr val="tx1">
                        <a:lumMod val="75000"/>
                        <a:lumOff val="25000"/>
                      </a:schemeClr>
                    </a:solidFill>
                    <a:latin typeface="Karla" charset="0"/>
                    <a:ea typeface="Karla" charset="0"/>
                    <a:cs typeface="Karla" charset="0"/>
                  </a:rPr>
                  <a:t>o </a:t>
                </a:r>
                <a:r>
                  <a:rPr lang="en-US" sz="2400" dirty="0">
                    <a:solidFill>
                      <a:schemeClr val="tx1">
                        <a:lumMod val="75000"/>
                        <a:lumOff val="25000"/>
                      </a:schemeClr>
                    </a:solidFill>
                    <a:latin typeface="Karla" charset="0"/>
                    <a:ea typeface="Karla" charset="0"/>
                    <a:cs typeface="Karla" charset="0"/>
                  </a:rPr>
                  <a:t>compute the probability of observing any value equal </a:t>
                </a:r>
                <a:r>
                  <a:rPr lang="en-US" sz="2400" dirty="0" smtClean="0">
                    <a:solidFill>
                      <a:schemeClr val="tx1">
                        <a:lumMod val="75000"/>
                        <a:lumOff val="25000"/>
                      </a:schemeClr>
                    </a:solidFill>
                    <a:latin typeface="Karla" charset="0"/>
                    <a:ea typeface="Karla" charset="0"/>
                    <a:cs typeface="Karla" charset="0"/>
                  </a:rPr>
                  <a:t>to </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𝑡</m:t>
                    </m:r>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or larger, assuming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=0</m:t>
                    </m:r>
                  </m:oMath>
                </a14:m>
                <a:r>
                  <a:rPr lang="en-US" sz="2400" dirty="0" smtClean="0">
                    <a:solidFill>
                      <a:schemeClr val="tx1">
                        <a:lumMod val="75000"/>
                        <a:lumOff val="25000"/>
                      </a:schemeClr>
                    </a:solidFill>
                    <a:latin typeface="Karla" charset="0"/>
                    <a:ea typeface="Karla" charset="0"/>
                    <a:cs typeface="Karla" charset="0"/>
                  </a:rPr>
                  <a:t> is easy. </a:t>
                </a:r>
                <a:r>
                  <a:rPr lang="en-US" sz="2400" dirty="0">
                    <a:solidFill>
                      <a:schemeClr val="tx1">
                        <a:lumMod val="75000"/>
                        <a:lumOff val="25000"/>
                      </a:schemeClr>
                    </a:solidFill>
                    <a:latin typeface="Karla" charset="0"/>
                    <a:ea typeface="Karla" charset="0"/>
                    <a:cs typeface="Karla" charset="0"/>
                  </a:rPr>
                  <a:t>We call this probability the p-value. </a:t>
                </a:r>
                <a:endParaRPr lang="en-US" sz="2400" dirty="0" smtClean="0">
                  <a:solidFill>
                    <a:schemeClr val="tx1">
                      <a:lumMod val="75000"/>
                      <a:lumOff val="25000"/>
                    </a:schemeClr>
                  </a:solidFill>
                  <a:latin typeface="Karla" charset="0"/>
                  <a:ea typeface="Karla" charset="0"/>
                  <a:cs typeface="Karla" charset="0"/>
                </a:endParaRPr>
              </a:p>
              <a:p>
                <a:pPr lvl="1">
                  <a:spcAft>
                    <a:spcPts val="1200"/>
                  </a:spcAft>
                </a:pPr>
                <a:r>
                  <a:rPr lang="en-US" sz="2400" i="1" dirty="0" smtClean="0">
                    <a:solidFill>
                      <a:schemeClr val="tx1">
                        <a:lumMod val="75000"/>
                        <a:lumOff val="25000"/>
                      </a:schemeClr>
                    </a:solidFill>
                    <a:latin typeface="Karla" charset="0"/>
                    <a:ea typeface="Karla" charset="0"/>
                    <a:cs typeface="Karla" charset="0"/>
                  </a:rPr>
                  <a:t>a </a:t>
                </a:r>
                <a:r>
                  <a:rPr lang="en-US" sz="2400" i="1" dirty="0">
                    <a:solidFill>
                      <a:schemeClr val="tx1">
                        <a:lumMod val="75000"/>
                        <a:lumOff val="25000"/>
                      </a:schemeClr>
                    </a:solidFill>
                    <a:latin typeface="Karla" charset="0"/>
                    <a:ea typeface="Karla" charset="0"/>
                    <a:cs typeface="Karla" charset="0"/>
                  </a:rPr>
                  <a:t>small p-value indicates that it is unlikely to observe such a substantial association between the predictor and the response due to </a:t>
                </a:r>
                <a:r>
                  <a:rPr lang="en-US" sz="2400" i="1" dirty="0" smtClean="0">
                    <a:solidFill>
                      <a:schemeClr val="tx1">
                        <a:lumMod val="75000"/>
                        <a:lumOff val="25000"/>
                      </a:schemeClr>
                    </a:solidFill>
                    <a:latin typeface="Karla" charset="0"/>
                    <a:ea typeface="Karla" charset="0"/>
                    <a:cs typeface="Karla" charset="0"/>
                  </a:rPr>
                  <a:t>chance</a:t>
                </a:r>
              </a:p>
            </p:txBody>
          </p:sp>
        </mc:Choice>
        <mc:Fallback>
          <p:sp>
            <p:nvSpPr>
              <p:cNvPr id="6" name="TextBox 5"/>
              <p:cNvSpPr txBox="1">
                <a:spLocks noRot="1" noChangeAspect="1" noMove="1" noResize="1" noEditPoints="1" noAdjustHandles="1" noChangeArrowheads="1" noChangeShapeType="1" noTextEdit="1"/>
              </p:cNvSpPr>
              <p:nvPr/>
            </p:nvSpPr>
            <p:spPr>
              <a:xfrm>
                <a:off x="812074" y="1308046"/>
                <a:ext cx="10567852" cy="4748992"/>
              </a:xfrm>
              <a:prstGeom prst="rect">
                <a:avLst/>
              </a:prstGeom>
              <a:blipFill rotWithShape="0">
                <a:blip r:embed="rId3"/>
                <a:stretch>
                  <a:fillRect l="-865" t="-1027" b="-2054"/>
                </a:stretch>
              </a:blipFill>
            </p:spPr>
            <p:txBody>
              <a:bodyPr/>
              <a:lstStyle/>
              <a:p>
                <a:r>
                  <a:rPr lang="en-US">
                    <a:noFill/>
                  </a:rPr>
                  <a:t> </a:t>
                </a:r>
              </a:p>
            </p:txBody>
          </p:sp>
        </mc:Fallback>
      </mc:AlternateContent>
    </p:spTree>
    <p:extLst>
      <p:ext uri="{BB962C8B-B14F-4D97-AF65-F5344CB8AC3E}">
        <p14:creationId xmlns:p14="http://schemas.microsoft.com/office/powerpoint/2010/main" val="119821757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p:sp>
        <p:nvSpPr>
          <p:cNvPr id="6" name="TextBox 5"/>
          <p:cNvSpPr txBox="1"/>
          <p:nvPr/>
        </p:nvSpPr>
        <p:spPr>
          <a:xfrm>
            <a:off x="812074" y="1308046"/>
            <a:ext cx="10567852" cy="984885"/>
          </a:xfrm>
          <a:prstGeom prst="rect">
            <a:avLst/>
          </a:prstGeom>
          <a:noFill/>
        </p:spPr>
        <p:txBody>
          <a:bodyPr wrap="square" rtlCol="0">
            <a:spAutoFit/>
          </a:bodyPr>
          <a:lstStyle/>
          <a:p>
            <a:pPr>
              <a:spcAft>
                <a:spcPts val="1200"/>
              </a:spcAft>
            </a:pPr>
            <a:r>
              <a:rPr lang="en-US" sz="2400" dirty="0" smtClean="0">
                <a:solidFill>
                  <a:schemeClr val="tx1">
                    <a:lumMod val="75000"/>
                    <a:lumOff val="25000"/>
                  </a:schemeClr>
                </a:solidFill>
                <a:latin typeface="Karla" charset="0"/>
                <a:ea typeface="Karla" charset="0"/>
                <a:cs typeface="Karla" charset="0"/>
              </a:rPr>
              <a:t>P-values for all three predictors </a:t>
            </a:r>
            <a:r>
              <a:rPr lang="en-US" sz="2400" smtClean="0">
                <a:solidFill>
                  <a:schemeClr val="tx1">
                    <a:lumMod val="75000"/>
                    <a:lumOff val="25000"/>
                  </a:schemeClr>
                </a:solidFill>
                <a:latin typeface="Karla" charset="0"/>
                <a:ea typeface="Karla" charset="0"/>
                <a:cs typeface="Karla" charset="0"/>
              </a:rPr>
              <a:t>done independently</a:t>
            </a:r>
          </a:p>
          <a:p>
            <a:pPr>
              <a:spcAft>
                <a:spcPts val="1200"/>
              </a:spcAft>
            </a:pPr>
            <a:r>
              <a:rPr lang="en-US" sz="2400" smtClean="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621394814"/>
                  </p:ext>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100901" b="-207576"/>
                          </a:stretch>
                        </a:blipFill>
                      </a:tcPr>
                    </a:tc>
                    <a:tc>
                      <a:txBody>
                        <a:bodyPr/>
                        <a:lstStyle/>
                        <a:p>
                          <a:endParaRPr lang="en-US"/>
                        </a:p>
                      </a:txBody>
                      <a:tcPr>
                        <a:blipFill rotWithShape="0">
                          <a:blip r:embed="rId3"/>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630805925"/>
                  </p:ext>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100901" b="-207576"/>
                          </a:stretch>
                        </a:blipFill>
                      </a:tcPr>
                    </a:tc>
                    <a:tc>
                      <a:txBody>
                        <a:bodyPr/>
                        <a:lstStyle/>
                        <a:p>
                          <a:endParaRPr lang="en-US"/>
                        </a:p>
                      </a:txBody>
                      <a:tcPr>
                        <a:blipFill rotWithShape="0">
                          <a:blip r:embed="rId4"/>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370840">
                    <a:tc>
                      <a:txBody>
                        <a:bodyPr/>
                        <a:lstStyle/>
                        <a:p>
                          <a:r>
                            <a:rPr lang="en-US" dirty="0" smtClean="0"/>
                            <a:t>Method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charset="0"/>
                                      </a:rPr>
                                    </m:ctrlPr>
                                  </m:dPr>
                                  <m:e>
                                    <m:sSub>
                                      <m:sSubPr>
                                        <m:ctrlPr>
                                          <a:rPr lang="en-US" i="1">
                                            <a:latin typeface="Cambria Math" charset="0"/>
                                          </a:rPr>
                                        </m:ctrlPr>
                                      </m:sSubPr>
                                      <m:e>
                                        <m:acc>
                                          <m:accPr>
                                            <m:chr m:val="̂"/>
                                            <m:ctrlPr>
                                              <a:rPr lang="en-US" i="1">
                                                <a:latin typeface="Cambria Math"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37473">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569663537"/>
                  </p:ext>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5"/>
                          <a:stretch>
                            <a:fillRect l="-100450" t="-7576" r="-100901" b="-209091"/>
                          </a:stretch>
                        </a:blipFill>
                      </a:tcPr>
                    </a:tc>
                    <a:tc>
                      <a:txBody>
                        <a:bodyPr/>
                        <a:lstStyle/>
                        <a:p>
                          <a:endParaRPr lang="en-US"/>
                        </a:p>
                      </a:txBody>
                      <a:tcPr>
                        <a:blipFill rotWithShape="0">
                          <a:blip r:embed="rId5"/>
                          <a:stretch>
                            <a:fillRect l="-200000" t="-7576" r="-674" b="-209091"/>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p:spTree>
    <p:extLst>
      <p:ext uri="{BB962C8B-B14F-4D97-AF65-F5344CB8AC3E}">
        <p14:creationId xmlns:p14="http://schemas.microsoft.com/office/powerpoint/2010/main" val="170261949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112</a:t>
            </a:fld>
            <a:endParaRPr lang="en-US"/>
          </a:p>
        </p:txBody>
      </p:sp>
      <p:sp>
        <p:nvSpPr>
          <p:cNvPr id="5" name="Rectangle 4"/>
          <p:cNvSpPr/>
          <p:nvPr/>
        </p:nvSpPr>
        <p:spPr>
          <a:xfrm>
            <a:off x="660828" y="3677159"/>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929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9167E-6 -2.22222E-6 L -0.00039 0.15903 " pathEditMode="relative" rAng="0" ptsTypes="AA">
                                      <p:cBhvr>
                                        <p:cTn id="6" dur="2000" fill="hold"/>
                                        <p:tgtEl>
                                          <p:spTgt spid="5"/>
                                        </p:tgtEl>
                                        <p:attrNameLst>
                                          <p:attrName>ppt_x</p:attrName>
                                          <p:attrName>ppt_y</p:attrName>
                                        </p:attrNameLst>
                                      </p:cBhvr>
                                      <p:rCtr x="-156" y="7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556" y="1987654"/>
            <a:ext cx="6531792" cy="4354528"/>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113</a:t>
            </a:fld>
            <a:endParaRPr lang="en-US"/>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Our confidence in </a:t>
                </a:r>
                <a14:m>
                  <m:oMath xmlns:m="http://schemas.openxmlformats.org/officeDocument/2006/math">
                    <m:r>
                      <a:rPr lang="en-US" sz="2400" b="0" i="1" smtClean="0">
                        <a:latin typeface="Cambria Math" charset="0"/>
                      </a:rPr>
                      <m:t>𝑓</m:t>
                    </m:r>
                  </m:oMath>
                </a14:m>
                <a:r>
                  <a:rPr lang="en-US" sz="2400" dirty="0"/>
                  <a:t> is directly connected with the confidence in </a:t>
                </a:r>
                <a14:m>
                  <m:oMath xmlns:m="http://schemas.openxmlformats.org/officeDocument/2006/math">
                    <m:r>
                      <a:rPr lang="en-US" sz="2400" b="0" i="1" smtClean="0">
                        <a:latin typeface="Cambria Math" charset="0"/>
                      </a:rPr>
                      <m:t>𝛽</m:t>
                    </m:r>
                  </m:oMath>
                </a14:m>
                <a:r>
                  <a:rPr lang="en-US" sz="2400" dirty="0"/>
                  <a:t>s. So for each </a:t>
                </a:r>
                <a14:m>
                  <m:oMath xmlns:m="http://schemas.openxmlformats.org/officeDocument/2006/math">
                    <m:r>
                      <a:rPr lang="en-US" sz="2400" b="0" i="1" smtClean="0">
                        <a:latin typeface="Cambria Math" charset="0"/>
                      </a:rPr>
                      <m:t>𝛽</m:t>
                    </m:r>
                  </m:oMath>
                </a14:m>
                <a:r>
                  <a:rPr lang="en-US" sz="2400" dirty="0"/>
                  <a:t> we can make a prediction.</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6061" r="-974" b="-1969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2212895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114</a:t>
            </a:fld>
            <a:endParaRPr lang="en-US"/>
          </a:p>
        </p:txBody>
      </p:sp>
      <p:sp>
        <p:nvSpPr>
          <p:cNvPr id="9"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Here we show two difference set of predictions given the fitted </a:t>
            </a:r>
            <a:r>
              <a:rPr lang="en-US" sz="2400" dirty="0" err="1"/>
              <a:t>coefficioents</a:t>
            </a:r>
            <a:r>
              <a:rPr lang="en-US" sz="2400" dirty="0"/>
              <a:t> for a given subsample</a:t>
            </a:r>
          </a:p>
        </p:txBody>
      </p:sp>
    </p:spTree>
    <p:extLst>
      <p:ext uri="{BB962C8B-B14F-4D97-AF65-F5344CB8AC3E}">
        <p14:creationId xmlns:p14="http://schemas.microsoft.com/office/powerpoint/2010/main" val="191237868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115</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There is one such regression line for every imaginable sub-sample. </a:t>
            </a:r>
          </a:p>
        </p:txBody>
      </p:sp>
    </p:spTree>
    <p:extLst>
      <p:ext uri="{BB962C8B-B14F-4D97-AF65-F5344CB8AC3E}">
        <p14:creationId xmlns:p14="http://schemas.microsoft.com/office/powerpoint/2010/main" val="191849097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p:pic>
        <p:nvPicPr>
          <p:cNvPr id="7" name="Picture 6">
            <a:extLst>
              <a:ext uri="{FF2B5EF4-FFF2-40B4-BE49-F238E27FC236}">
                <a16:creationId xmlns:a16="http://schemas.microsoft.com/office/drawing/2014/main" xmlns="" id="{63E99432-39F7-0040-BE73-4E4EA3F6EEC0}"/>
              </a:ext>
            </a:extLst>
          </p:cNvPr>
          <p:cNvPicPr>
            <a:picLocks noChangeAspect="1"/>
          </p:cNvPicPr>
          <p:nvPr/>
        </p:nvPicPr>
        <p:blipFill>
          <a:blip r:embed="rId3"/>
          <a:stretch>
            <a:fillRect/>
          </a:stretch>
        </p:blipFill>
        <p:spPr>
          <a:xfrm rot="5400000">
            <a:off x="5296607" y="3626884"/>
            <a:ext cx="3486239" cy="700076"/>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116</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i="1">
                            <a:latin typeface="Cambria Math" charset="0"/>
                          </a:rPr>
                          <m:t>𝑦</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6107" r="-355" b="-2061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5434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3.75E-6 -1.11111E-6 L 0.22943 0.04283 " pathEditMode="relative" rAng="0" ptsTypes="AA">
                                      <p:cBhvr>
                                        <p:cTn id="14" dur="2000" fill="hold"/>
                                        <p:tgtEl>
                                          <p:spTgt spid="7"/>
                                        </p:tgtEl>
                                        <p:attrNameLst>
                                          <p:attrName>ppt_x</p:attrName>
                                          <p:attrName>ppt_y</p:attrName>
                                        </p:attrNameLst>
                                      </p:cBhvr>
                                      <p:rCtr x="11471" y="2130"/>
                                    </p:animMotion>
                                  </p:childTnLst>
                                </p:cTn>
                              </p:par>
                              <p:par>
                                <p:cTn id="15" presetID="6" presetClass="emph" presetSubtype="0" fill="hold" nodeType="withEffect">
                                  <p:stCondLst>
                                    <p:cond delay="0"/>
                                  </p:stCondLst>
                                  <p:childTnLst>
                                    <p:animScale>
                                      <p:cBhvr>
                                        <p:cTn id="1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2074" y="3269807"/>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117</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i="1">
                            <a:latin typeface="Cambria Math" charset="0"/>
                          </a:rPr>
                          <m:t>𝑦</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6107" r="-355" b="-2061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8549156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7437" y="3275638"/>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118</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i="1">
                            <a:latin typeface="Cambria Math" charset="0"/>
                          </a:rPr>
                          <m:t>𝑦</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6107" r="-355" b="-2061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740664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True vs. Statistical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7"/>
                <a:ext cx="10327008" cy="4815744"/>
              </a:xfrm>
            </p:spPr>
            <p:txBody>
              <a:bodyPr/>
              <a:lstStyle/>
              <a:p>
                <a:pPr>
                  <a:spcAft>
                    <a:spcPts val="1800"/>
                  </a:spcAft>
                </a:pPr>
                <a:r>
                  <a:rPr lang="en-US" sz="2400" dirty="0"/>
                  <a:t>We will assume that the response variable, </a:t>
                </a:r>
                <a14:m>
                  <m:oMath xmlns:m="http://schemas.openxmlformats.org/officeDocument/2006/math">
                    <m:r>
                      <a:rPr lang="en-US" sz="2400" b="0" i="1" smtClean="0">
                        <a:latin typeface="Cambria Math" panose="02040503050406030204" pitchFamily="18" charset="0"/>
                      </a:rPr>
                      <m:t>𝑌</m:t>
                    </m:r>
                  </m:oMath>
                </a14:m>
                <a:r>
                  <a:rPr lang="en-US" sz="2400" dirty="0"/>
                  <a:t>, relates to the predictors, </a:t>
                </a:r>
                <a14:m>
                  <m:oMath xmlns:m="http://schemas.openxmlformats.org/officeDocument/2006/math">
                    <m:r>
                      <a:rPr lang="en-US" sz="2400" b="0" i="1" smtClean="0">
                        <a:latin typeface="Cambria Math" panose="02040503050406030204" pitchFamily="18" charset="0"/>
                      </a:rPr>
                      <m:t>𝑋</m:t>
                    </m:r>
                  </m:oMath>
                </a14:m>
                <a:r>
                  <a:rPr lang="en-US" sz="2400" dirty="0"/>
                  <a:t>, through some unknown function expressed generally as:</a:t>
                </a:r>
              </a:p>
              <a:p>
                <a:pPr>
                  <a:spcAft>
                    <a:spcPts val="18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𝑌</m:t>
                      </m:r>
                      <m:r>
                        <a:rPr lang="en-US" sz="2400" b="0" i="1" smtClean="0">
                          <a:latin typeface="Cambria Math" charset="0"/>
                        </a:rPr>
                        <m:t>=</m:t>
                      </m:r>
                      <m:r>
                        <a:rPr lang="en-US" sz="2400" b="0" i="1" smtClean="0">
                          <a:latin typeface="Cambria Math" charset="0"/>
                        </a:rPr>
                        <m:t>𝑓</m:t>
                      </m:r>
                      <m:d>
                        <m:dPr>
                          <m:ctrlPr>
                            <a:rPr lang="en-US" sz="2400" b="0" i="1" smtClean="0">
                              <a:latin typeface="Cambria Math" charset="0"/>
                            </a:rPr>
                          </m:ctrlPr>
                        </m:dPr>
                        <m:e>
                          <m:r>
                            <a:rPr lang="en-US" sz="2400" b="0" i="1" smtClean="0">
                              <a:latin typeface="Cambria Math" panose="02040503050406030204" pitchFamily="18" charset="0"/>
                            </a:rPr>
                            <m:t>𝑋</m:t>
                          </m:r>
                        </m:e>
                      </m:d>
                      <m:r>
                        <a:rPr lang="en-US" sz="2400" b="0" i="1" smtClean="0">
                          <a:latin typeface="Cambria Math" charset="0"/>
                        </a:rPr>
                        <m:t>+</m:t>
                      </m:r>
                      <m:r>
                        <a:rPr lang="en-US" sz="2400" b="0" i="1" smtClean="0">
                          <a:latin typeface="Cambria Math" charset="0"/>
                        </a:rPr>
                        <m:t>𝜀</m:t>
                      </m:r>
                    </m:oMath>
                  </m:oMathPara>
                </a14:m>
                <a:endParaRPr lang="en-US" sz="2400" b="0" dirty="0"/>
              </a:p>
              <a:p>
                <a:pPr>
                  <a:spcAft>
                    <a:spcPts val="1800"/>
                  </a:spcAft>
                </a:pPr>
                <a:r>
                  <a:rPr lang="en-US" sz="2400" dirty="0"/>
                  <a:t>Here, </a:t>
                </a:r>
                <a14:m>
                  <m:oMath xmlns:m="http://schemas.openxmlformats.org/officeDocument/2006/math">
                    <m:r>
                      <a:rPr lang="en-US" sz="2400" b="0" i="1" smtClean="0">
                        <a:latin typeface="Cambria Math" charset="0"/>
                      </a:rPr>
                      <m:t>𝑓</m:t>
                    </m:r>
                  </m:oMath>
                </a14:m>
                <a:r>
                  <a:rPr lang="en-US" sz="2400" dirty="0"/>
                  <a:t> is the unknown function expressing an underlying rule for relating </a:t>
                </a:r>
                <a14:m>
                  <m:oMath xmlns:m="http://schemas.openxmlformats.org/officeDocument/2006/math">
                    <m:r>
                      <a:rPr lang="en-US" sz="2400" b="0" i="1" smtClean="0">
                        <a:latin typeface="Cambria Math" panose="02040503050406030204" pitchFamily="18" charset="0"/>
                      </a:rPr>
                      <m:t>𝑌</m:t>
                    </m:r>
                  </m:oMath>
                </a14:m>
                <a:r>
                  <a:rPr lang="en-US" sz="2400" dirty="0"/>
                  <a:t> to </a:t>
                </a:r>
                <a14:m>
                  <m:oMath xmlns:m="http://schemas.openxmlformats.org/officeDocument/2006/math">
                    <m:r>
                      <a:rPr lang="en-US" sz="2400" b="0" i="1" smtClean="0">
                        <a:latin typeface="Cambria Math" panose="02040503050406030204" pitchFamily="18" charset="0"/>
                      </a:rPr>
                      <m:t>𝑋</m:t>
                    </m:r>
                  </m:oMath>
                </a14:m>
                <a:r>
                  <a:rPr lang="en-US" sz="2400" dirty="0"/>
                  <a:t>, </a:t>
                </a:r>
                <a14:m>
                  <m:oMath xmlns:m="http://schemas.openxmlformats.org/officeDocument/2006/math">
                    <m:r>
                      <a:rPr lang="en-US" sz="2400" i="1">
                        <a:latin typeface="Cambria Math" charset="0"/>
                      </a:rPr>
                      <m:t>𝜀</m:t>
                    </m:r>
                    <m:r>
                      <a:rPr lang="en-US" sz="2400" b="0" i="0" smtClean="0">
                        <a:latin typeface="Cambria Math" charset="0"/>
                      </a:rPr>
                      <m:t> </m:t>
                    </m:r>
                  </m:oMath>
                </a14:m>
                <a:r>
                  <a:rPr lang="en-US" sz="2400" dirty="0"/>
                  <a:t>is the random amount (unrelated to </a:t>
                </a:r>
                <a14:m>
                  <m:oMath xmlns:m="http://schemas.openxmlformats.org/officeDocument/2006/math">
                    <m:r>
                      <a:rPr lang="en-US" sz="2400" b="0" i="1" smtClean="0">
                        <a:latin typeface="Cambria Math" panose="02040503050406030204" pitchFamily="18" charset="0"/>
                      </a:rPr>
                      <m:t>𝑋</m:t>
                    </m:r>
                  </m:oMath>
                </a14:m>
                <a:r>
                  <a:rPr lang="en-US" sz="2400" dirty="0"/>
                  <a:t>) that </a:t>
                </a:r>
                <a14:m>
                  <m:oMath xmlns:m="http://schemas.openxmlformats.org/officeDocument/2006/math">
                    <m:r>
                      <a:rPr lang="en-US" sz="2400" b="0" i="1" smtClean="0">
                        <a:latin typeface="Cambria Math" panose="02040503050406030204" pitchFamily="18" charset="0"/>
                      </a:rPr>
                      <m:t>𝑌</m:t>
                    </m:r>
                  </m:oMath>
                </a14:m>
                <a:r>
                  <a:rPr lang="en-US" sz="2400" dirty="0"/>
                  <a:t> differs from the rule </a:t>
                </a:r>
                <a14:m>
                  <m:oMath xmlns:m="http://schemas.openxmlformats.org/officeDocument/2006/math">
                    <m:r>
                      <a:rPr lang="en-US" sz="2400" b="0" i="1" smtClean="0">
                        <a:latin typeface="Cambria Math" charset="0"/>
                      </a:rPr>
                      <m:t>𝑓</m:t>
                    </m:r>
                    <m:d>
                      <m:dPr>
                        <m:ctrlPr>
                          <a:rPr lang="en-US" sz="2400" b="0" i="1" smtClean="0">
                            <a:latin typeface="Cambria Math" charset="0"/>
                          </a:rPr>
                        </m:ctrlPr>
                      </m:dPr>
                      <m:e>
                        <m:r>
                          <a:rPr lang="en-US" sz="2400" b="0" i="1" smtClean="0">
                            <a:latin typeface="Cambria Math" panose="02040503050406030204" pitchFamily="18" charset="0"/>
                          </a:rPr>
                          <m:t>𝑋</m:t>
                        </m:r>
                      </m:e>
                    </m:d>
                    <m:r>
                      <a:rPr lang="en-US" sz="2400" b="0" i="1" smtClean="0">
                        <a:latin typeface="Cambria Math" charset="0"/>
                      </a:rPr>
                      <m:t>.</m:t>
                    </m:r>
                  </m:oMath>
                </a14:m>
                <a:endParaRPr lang="en-US" sz="2400" dirty="0"/>
              </a:p>
              <a:p>
                <a:pPr>
                  <a:spcAft>
                    <a:spcPts val="1800"/>
                  </a:spcAft>
                </a:pPr>
                <a:endParaRPr lang="en-US" sz="2400" dirty="0"/>
              </a:p>
              <a:p>
                <a:pPr>
                  <a:spcAft>
                    <a:spcPts val="1800"/>
                  </a:spcAft>
                </a:pPr>
                <a:r>
                  <a:rPr lang="en-US" sz="2400" dirty="0"/>
                  <a:t>A </a:t>
                </a:r>
                <a:r>
                  <a:rPr lang="en-US" sz="2400" b="1" i="1" dirty="0"/>
                  <a:t>statistical model</a:t>
                </a:r>
                <a:r>
                  <a:rPr lang="en-US" sz="2400" b="1" dirty="0"/>
                  <a:t> </a:t>
                </a:r>
                <a:r>
                  <a:rPr lang="en-US" sz="2400" dirty="0"/>
                  <a:t>is any algorithm that estimates </a:t>
                </a:r>
                <a14:m>
                  <m:oMath xmlns:m="http://schemas.openxmlformats.org/officeDocument/2006/math">
                    <m:r>
                      <a:rPr lang="en-US" sz="2400" i="1">
                        <a:latin typeface="Cambria Math" charset="0"/>
                      </a:rPr>
                      <m:t>𝑓</m:t>
                    </m:r>
                  </m:oMath>
                </a14:m>
                <a:r>
                  <a:rPr lang="en-US" sz="2400" dirty="0"/>
                  <a:t>. We denote the estimated function as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𝑓</m:t>
                        </m:r>
                        <m:r>
                          <a:rPr lang="en-US" sz="2400" b="0" i="1" smtClean="0">
                            <a:latin typeface="Cambria Math" charset="0"/>
                          </a:rPr>
                          <m:t>.</m:t>
                        </m:r>
                      </m:e>
                    </m:acc>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7"/>
                <a:ext cx="10327008" cy="4815744"/>
              </a:xfrm>
              <a:blipFill>
                <a:blip r:embed="rId3"/>
                <a:stretch>
                  <a:fillRect l="-860" t="-787" r="-14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a:t>
            </a:fld>
            <a:endParaRPr lang="en-US"/>
          </a:p>
        </p:txBody>
      </p:sp>
    </p:spTree>
    <p:extLst>
      <p:ext uri="{BB962C8B-B14F-4D97-AF65-F5344CB8AC3E}">
        <p14:creationId xmlns:p14="http://schemas.microsoft.com/office/powerpoint/2010/main" val="13360653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119</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every </a:t>
                </a:r>
                <a14:m>
                  <m:oMath xmlns:m="http://schemas.openxmlformats.org/officeDocument/2006/math">
                    <m:r>
                      <a:rPr lang="en-US" sz="2400" b="0" i="1" smtClean="0">
                        <a:latin typeface="Cambria Math" charset="0"/>
                      </a:rPr>
                      <m:t>𝑥</m:t>
                    </m:r>
                  </m:oMath>
                </a14:m>
                <a:r>
                  <a:rPr lang="en-US" sz="2400" dirty="0"/>
                  <a:t>, we calculate the mean of the predictions,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𝑦</m:t>
                        </m:r>
                      </m:e>
                    </m:acc>
                  </m:oMath>
                </a14:m>
                <a:r>
                  <a:rPr lang="en-US" sz="2400" dirty="0"/>
                  <a:t> (shown with dotted line) and the 95% CI of those predictions (shaded area).</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a:blip r:embed="rId4"/>
                <a:stretch>
                  <a:fillRect l="-886" t="-4688" b="-1875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847522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DAEBD50D-B36D-7B4F-AAAF-E58223053A36}"/>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7" name="Rounded Rectangular Callout 16"/>
          <p:cNvSpPr/>
          <p:nvPr/>
        </p:nvSpPr>
        <p:spPr>
          <a:xfrm flipH="1">
            <a:off x="8871679" y="6023424"/>
            <a:ext cx="698206" cy="523073"/>
          </a:xfrm>
          <a:prstGeom prst="wedgeRoundRectCallout">
            <a:avLst>
              <a:gd name="adj1" fmla="val 160316"/>
              <a:gd name="adj2" fmla="val -10607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930735" y="6082729"/>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x</a:t>
            </a:r>
          </a:p>
        </p:txBody>
      </p:sp>
      <p:grpSp>
        <p:nvGrpSpPr>
          <p:cNvPr id="21" name="Group 20"/>
          <p:cNvGrpSpPr/>
          <p:nvPr/>
        </p:nvGrpSpPr>
        <p:grpSpPr>
          <a:xfrm>
            <a:off x="1344038" y="2719006"/>
            <a:ext cx="698206" cy="523073"/>
            <a:chOff x="1344038" y="2719006"/>
            <a:chExt cx="698206" cy="523073"/>
          </a:xfrm>
        </p:grpSpPr>
        <p:sp>
          <p:nvSpPr>
            <p:cNvPr id="19" name="Rounded Rectangular Callout 18"/>
            <p:cNvSpPr/>
            <p:nvPr/>
          </p:nvSpPr>
          <p:spPr>
            <a:xfrm flipH="1">
              <a:off x="1344038" y="2719006"/>
              <a:ext cx="698206" cy="523073"/>
            </a:xfrm>
            <a:prstGeom prst="wedgeRoundRectCallout">
              <a:avLst>
                <a:gd name="adj1" fmla="val -150051"/>
                <a:gd name="adj2" fmla="val 59156"/>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403094" y="2765098"/>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y</a:t>
              </a:r>
            </a:p>
          </p:txBody>
        </p:sp>
      </p:grpSp>
    </p:spTree>
    <p:extLst>
      <p:ext uri="{BB962C8B-B14F-4D97-AF65-F5344CB8AC3E}">
        <p14:creationId xmlns:p14="http://schemas.microsoft.com/office/powerpoint/2010/main" val="1124648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13</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5" name="Freeform 4"/>
          <p:cNvSpPr/>
          <p:nvPr/>
        </p:nvSpPr>
        <p:spPr>
          <a:xfrm>
            <a:off x="5798873" y="1991638"/>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ounded Rectangular Callout 13"/>
              <p:cNvSpPr/>
              <p:nvPr/>
            </p:nvSpPr>
            <p:spPr>
              <a:xfrm flipH="1">
                <a:off x="6312351" y="3390900"/>
                <a:ext cx="1864752" cy="963542"/>
              </a:xfrm>
              <a:prstGeom prst="wedgeRoundRectCallout">
                <a:avLst>
                  <a:gd name="adj1" fmla="val 72175"/>
                  <a:gd name="adj2" fmla="val 67846"/>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What is the value of </a:t>
                </a:r>
                <a:r>
                  <a:rPr lang="en-US" i="1" dirty="0">
                    <a:solidFill>
                      <a:schemeClr val="tx1"/>
                    </a:solidFill>
                    <a:latin typeface="Karla" charset="0"/>
                    <a:ea typeface="Karla" charset="0"/>
                    <a:cs typeface="Karla" charset="0"/>
                  </a:rPr>
                  <a:t>y</a:t>
                </a:r>
                <a:r>
                  <a:rPr lang="en-US" dirty="0">
                    <a:solidFill>
                      <a:schemeClr val="tx1"/>
                    </a:solidFill>
                    <a:latin typeface="Karla" charset="0"/>
                    <a:ea typeface="Karla" charset="0"/>
                    <a:cs typeface="Karla" charset="0"/>
                  </a:rPr>
                  <a:t> at this </a:t>
                </a:r>
                <a14:m>
                  <m:oMath xmlns:m="http://schemas.openxmlformats.org/officeDocument/2006/math">
                    <m:r>
                      <a:rPr lang="en-US" b="0" i="1" smtClean="0">
                        <a:solidFill>
                          <a:schemeClr val="tx1"/>
                        </a:solidFill>
                        <a:latin typeface="Cambria Math" charset="0"/>
                        <a:ea typeface="Karla" charset="0"/>
                        <a:cs typeface="Karla" charset="0"/>
                      </a:rPr>
                      <m:t>𝑥</m:t>
                    </m:r>
                  </m:oMath>
                </a14:m>
                <a:r>
                  <a:rPr lang="en-US" dirty="0">
                    <a:solidFill>
                      <a:schemeClr val="tx1"/>
                    </a:solidFill>
                    <a:latin typeface="Karla" charset="0"/>
                    <a:ea typeface="Karla" charset="0"/>
                    <a:cs typeface="Karla" charset="0"/>
                  </a:rPr>
                  <a:t>?</a:t>
                </a:r>
              </a:p>
            </p:txBody>
          </p:sp>
        </mc:Choice>
        <mc:Fallback xmlns="">
          <p:sp>
            <p:nvSpPr>
              <p:cNvPr id="14" name="Rounded Rectangular Callout 13"/>
              <p:cNvSpPr>
                <a:spLocks noRot="1" noChangeAspect="1" noMove="1" noResize="1" noEditPoints="1" noAdjustHandles="1" noChangeArrowheads="1" noChangeShapeType="1" noTextEdit="1"/>
              </p:cNvSpPr>
              <p:nvPr/>
            </p:nvSpPr>
            <p:spPr>
              <a:xfrm flipH="1">
                <a:off x="6312351" y="3390900"/>
                <a:ext cx="1864752" cy="963542"/>
              </a:xfrm>
              <a:prstGeom prst="wedgeRoundRectCallout">
                <a:avLst>
                  <a:gd name="adj1" fmla="val 72175"/>
                  <a:gd name="adj2" fmla="val 67846"/>
                  <a:gd name="adj3" fmla="val 16667"/>
                </a:avLst>
              </a:prstGeom>
              <a:blipFill rotWithShape="0">
                <a:blip r:embed="rId3"/>
                <a:stretch>
                  <a:fillRect r="-265"/>
                </a:stretch>
              </a:blipFill>
              <a:ln w="15875" cap="rnd" cmpd="thickThin">
                <a:solidFill>
                  <a:schemeClr val="tx1">
                    <a:lumMod val="75000"/>
                    <a:lumOff val="25000"/>
                  </a:schemeClr>
                </a:solid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61190" y="956458"/>
                <a:ext cx="3044103" cy="482440"/>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H</a:t>
                </a:r>
                <a14:m>
                  <m:oMath xmlns:m="http://schemas.openxmlformats.org/officeDocument/2006/math">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ow</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do</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we</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find</m:t>
                    </m:r>
                    <m:r>
                      <a:rPr lang="en-US" sz="2400" b="0" i="0" smtClean="0">
                        <a:solidFill>
                          <a:schemeClr val="tx1">
                            <a:lumMod val="75000"/>
                            <a:lumOff val="25000"/>
                          </a:schemeClr>
                        </a:solidFill>
                        <a:latin typeface="Cambria Math" panose="02040503050406030204" pitchFamily="18" charset="0"/>
                        <a:ea typeface="Karla" charset="0"/>
                        <a:cs typeface="Karla" charset="0"/>
                      </a:rPr>
                      <m:t> </m:t>
                    </m:r>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smtClean="0">
                        <a:solidFill>
                          <a:schemeClr val="tx1">
                            <a:lumMod val="75000"/>
                            <a:lumOff val="25000"/>
                          </a:schemeClr>
                        </a:solidFill>
                        <a:latin typeface="Cambria Math" panose="02040503050406030204" pitchFamily="18" charset="0"/>
                        <a:ea typeface="Karla" charset="0"/>
                        <a:cs typeface="Karla" charset="0"/>
                      </a:rPr>
                      <m:t>?</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3" name="Connector 2"/>
          <p:cNvSpPr/>
          <p:nvPr/>
        </p:nvSpPr>
        <p:spPr>
          <a:xfrm flipH="1">
            <a:off x="5773125" y="5071017"/>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54549469-8AF1-9940-B998-470C6F7A3294}"/>
              </a:ext>
            </a:extLst>
          </p:cNvPr>
          <p:cNvPicPr>
            <a:picLocks noChangeAspect="1"/>
          </p:cNvPicPr>
          <p:nvPr/>
        </p:nvPicPr>
        <p:blipFill>
          <a:blip r:embed="rId5"/>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14545809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61190" y="956458"/>
                <a:ext cx="3044103" cy="482440"/>
              </a:xfrm>
              <a:prstGeom prst="rect">
                <a:avLst/>
              </a:prstGeom>
              <a:noFill/>
            </p:spPr>
            <p:txBody>
              <a:bodyPr wrap="none" rtlCol="0">
                <a:spAutoFit/>
              </a:bodyPr>
              <a:lstStyle/>
              <a:p>
                <a:r>
                  <a:rPr lang="en-US" sz="2400" dirty="0">
                    <a:latin typeface="Karla" charset="0"/>
                    <a:ea typeface="Karla" charset="0"/>
                    <a:cs typeface="Karla" charset="0"/>
                  </a:rPr>
                  <a:t>H</a:t>
                </a:r>
                <a14:m>
                  <m:oMath xmlns:m="http://schemas.openxmlformats.org/officeDocument/2006/math">
                    <m:r>
                      <m:rPr>
                        <m:sty m:val="p"/>
                      </m:rPr>
                      <a:rPr lang="en-US" sz="2400" b="0" i="0" smtClean="0">
                        <a:latin typeface="Cambria Math" panose="02040503050406030204" pitchFamily="18" charset="0"/>
                        <a:ea typeface="Karla" charset="0"/>
                        <a:cs typeface="Karla" charset="0"/>
                      </a:rPr>
                      <m:t>ow</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do</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we</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find</m:t>
                    </m:r>
                    <m:r>
                      <a:rPr lang="en-US" sz="2400" b="0" i="0" smtClean="0">
                        <a:latin typeface="Cambria Math" panose="02040503050406030204" pitchFamily="18" charset="0"/>
                        <a:ea typeface="Karla" charset="0"/>
                        <a:cs typeface="Karla" charset="0"/>
                      </a:rPr>
                      <m:t> </m:t>
                    </m:r>
                    <m:acc>
                      <m:accPr>
                        <m:chr m:val="̂"/>
                        <m:ctrlPr>
                          <a:rPr lang="en-US" sz="2400" i="1" smtClean="0">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d>
                      <m:dPr>
                        <m:ctrlPr>
                          <a:rPr lang="en-US" sz="2400" b="0" i="1" smtClean="0">
                            <a:latin typeface="Cambria Math" charset="0"/>
                            <a:ea typeface="Karla" charset="0"/>
                            <a:cs typeface="Karla" charset="0"/>
                          </a:rPr>
                        </m:ctrlPr>
                      </m:dPr>
                      <m:e>
                        <m:r>
                          <a:rPr lang="en-US" sz="2400" b="0" i="1" smtClean="0">
                            <a:latin typeface="Cambria Math" panose="02040503050406030204" pitchFamily="18" charset="0"/>
                            <a:ea typeface="Karla" charset="0"/>
                            <a:cs typeface="Karla" charset="0"/>
                          </a:rPr>
                          <m:t>𝑥</m:t>
                        </m:r>
                      </m:e>
                    </m:d>
                    <m:r>
                      <a:rPr lang="en-US" sz="2400" b="0" i="1" smtClean="0">
                        <a:latin typeface="Cambria Math" panose="02040503050406030204" pitchFamily="18" charset="0"/>
                        <a:ea typeface="Karla" charset="0"/>
                        <a:cs typeface="Karla" charset="0"/>
                      </a:rPr>
                      <m:t>?</m:t>
                    </m:r>
                  </m:oMath>
                </a14:m>
                <a:endParaRPr lang="en-US" sz="2400" dirty="0">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5" name="Freeform 4"/>
          <p:cNvSpPr/>
          <p:nvPr/>
        </p:nvSpPr>
        <p:spPr>
          <a:xfrm>
            <a:off x="7013897" y="1979112"/>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flipH="1">
            <a:off x="9133095" y="3831369"/>
            <a:ext cx="1351190" cy="523073"/>
          </a:xfrm>
          <a:prstGeom prst="wedgeRoundRectCallout">
            <a:avLst>
              <a:gd name="adj1" fmla="val 195346"/>
              <a:gd name="adj2" fmla="val 150154"/>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or here?</a:t>
            </a:r>
          </a:p>
        </p:txBody>
      </p:sp>
      <p:sp>
        <p:nvSpPr>
          <p:cNvPr id="10" name="Connector 9"/>
          <p:cNvSpPr/>
          <p:nvPr/>
        </p:nvSpPr>
        <p:spPr>
          <a:xfrm flipH="1">
            <a:off x="6991036"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xmlns="" id="{3673F545-A6FE-664D-9AAC-AE47A939464C}"/>
              </a:ext>
            </a:extLst>
          </p:cNvPr>
          <p:cNvPicPr>
            <a:picLocks noChangeAspect="1"/>
          </p:cNvPicPr>
          <p:nvPr/>
        </p:nvPicPr>
        <p:blipFill>
          <a:blip r:embed="rId5"/>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4665111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349292" y="216531"/>
            <a:ext cx="11493416" cy="767276"/>
          </a:xfrm>
          <a:prstGeom prst="rect">
            <a:avLst/>
          </a:prstGeom>
          <a:ln>
            <a:noFill/>
          </a:ln>
        </p:spPr>
        <p:txBody>
          <a:bodyPr/>
          <a:lstStyle>
            <a:lvl1pPr algn="l" defTabSz="457182" rtl="0" eaLnBrk="1" latinLnBrk="0" hangingPunct="1">
              <a:spcBef>
                <a:spcPct val="0"/>
              </a:spcBef>
              <a:buNone/>
              <a:defRPr sz="3200" kern="1200" baseline="0">
                <a:solidFill>
                  <a:srgbClr val="464646"/>
                </a:solidFill>
                <a:latin typeface="Karla"/>
                <a:ea typeface="+mj-ea"/>
                <a:cs typeface="Karla"/>
              </a:defRPr>
            </a:lvl1pPr>
          </a:lstStyle>
          <a:p>
            <a:endParaRPr lang="en-US" dirty="0"/>
          </a:p>
        </p:txBody>
      </p:sp>
      <p:sp>
        <p:nvSpPr>
          <p:cNvPr id="16" name="Slide Number Placeholder 3"/>
          <p:cNvSpPr>
            <a:spLocks noGrp="1"/>
          </p:cNvSpPr>
          <p:nvPr>
            <p:ph type="sldNum" sz="quarter" idx="12"/>
          </p:nvPr>
        </p:nvSpPr>
        <p:spPr>
          <a:xfrm>
            <a:off x="9136999" y="6387748"/>
            <a:ext cx="2844800" cy="365125"/>
          </a:xfrm>
        </p:spPr>
        <p:txBody>
          <a:bodyPr/>
          <a:lstStyle/>
          <a:p>
            <a:fld id="{81B7CCDB-6D39-0547-B7B3-C80E39D6513A}" type="slidenum">
              <a:rPr lang="en-US" smtClean="0"/>
              <a:t>15</a:t>
            </a:fld>
            <a:endParaRPr lang="en-US" dirty="0"/>
          </a:p>
        </p:txBody>
      </p:sp>
      <mc:AlternateContent xmlns:mc="http://schemas.openxmlformats.org/markup-compatibility/2006">
        <mc:Choice xmlns:a14="http://schemas.microsoft.com/office/drawing/2010/main" Requires="a14">
          <p:sp>
            <p:nvSpPr>
              <p:cNvPr id="17" name="TextBox 16"/>
              <p:cNvSpPr txBox="1"/>
              <p:nvPr/>
            </p:nvSpPr>
            <p:spPr>
              <a:xfrm>
                <a:off x="655958" y="902522"/>
                <a:ext cx="7814768" cy="625812"/>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Simple idea is to take the mean of all </a:t>
                </a:r>
                <a:r>
                  <a:rPr lang="en-US" sz="2400" i="1" dirty="0">
                    <a:solidFill>
                      <a:schemeClr val="tx1">
                        <a:lumMod val="75000"/>
                        <a:lumOff val="25000"/>
                      </a:schemeClr>
                    </a:solidFill>
                    <a:latin typeface="Karla" charset="0"/>
                    <a:ea typeface="Karla" charset="0"/>
                    <a:cs typeface="Karla" charset="0"/>
                  </a:rPr>
                  <a:t>y’s</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acc>
                      <m:accPr>
                        <m:chr m:val="̂"/>
                        <m:ctrlPr>
                          <a:rPr lang="en-US" sz="2400" b="0" i="1" dirty="0" smtClean="0">
                            <a:solidFill>
                              <a:schemeClr val="tx1">
                                <a:lumMod val="75000"/>
                                <a:lumOff val="25000"/>
                              </a:schemeClr>
                            </a:solidFill>
                            <a:latin typeface="Cambria Math" charset="0"/>
                            <a:ea typeface="Karla" charset="0"/>
                            <a:cs typeface="Karla" charset="0"/>
                          </a:rPr>
                        </m:ctrlPr>
                      </m:acc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dirty="0" smtClean="0">
                            <a:solidFill>
                              <a:schemeClr val="tx1">
                                <a:lumMod val="75000"/>
                                <a:lumOff val="25000"/>
                              </a:schemeClr>
                            </a:solidFill>
                            <a:latin typeface="Cambria Math" charset="0"/>
                            <a:ea typeface="Karla" charset="0"/>
                            <a:cs typeface="Karla" charset="0"/>
                          </a:rPr>
                        </m:ctrlPr>
                      </m:d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dirty="0" smtClean="0">
                        <a:solidFill>
                          <a:schemeClr val="tx1">
                            <a:lumMod val="75000"/>
                            <a:lumOff val="25000"/>
                          </a:schemeClr>
                        </a:solidFill>
                        <a:latin typeface="Cambria Math" panose="02040503050406030204" pitchFamily="18" charset="0"/>
                        <a:ea typeface="Karla" charset="0"/>
                        <a:cs typeface="Karla" charset="0"/>
                      </a:rPr>
                      <m:t>=</m:t>
                    </m:r>
                    <m:f>
                      <m:fPr>
                        <m:ctrlPr>
                          <a:rPr lang="mr-IN" sz="2400" b="0" i="1" dirty="0" smtClean="0">
                            <a:solidFill>
                              <a:schemeClr val="tx1">
                                <a:lumMod val="75000"/>
                                <a:lumOff val="25000"/>
                              </a:schemeClr>
                            </a:solidFill>
                            <a:latin typeface="Cambria Math" charset="0"/>
                            <a:ea typeface="Karla" charset="0"/>
                            <a:cs typeface="Karla" charset="0"/>
                          </a:rPr>
                        </m:ctrlPr>
                      </m:fPr>
                      <m:num>
                        <m:r>
                          <a:rPr lang="en-US" sz="2400" b="0" i="1" dirty="0" smtClean="0">
                            <a:solidFill>
                              <a:schemeClr val="tx1">
                                <a:lumMod val="75000"/>
                                <a:lumOff val="25000"/>
                              </a:schemeClr>
                            </a:solidFill>
                            <a:latin typeface="Cambria Math" panose="02040503050406030204" pitchFamily="18" charset="0"/>
                            <a:ea typeface="Karla" charset="0"/>
                            <a:cs typeface="Karla" charset="0"/>
                          </a:rPr>
                          <m:t>1</m:t>
                        </m:r>
                      </m:num>
                      <m:den>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den>
                    </m:f>
                    <m:nary>
                      <m:naryPr>
                        <m:chr m:val="∑"/>
                        <m:ctrlPr>
                          <a:rPr lang="is-IS" sz="2400" b="0" i="1" dirty="0" smtClean="0">
                            <a:solidFill>
                              <a:schemeClr val="tx1">
                                <a:lumMod val="75000"/>
                                <a:lumOff val="25000"/>
                              </a:schemeClr>
                            </a:solidFill>
                            <a:latin typeface="Cambria Math" charset="0"/>
                            <a:ea typeface="Karla" charset="0"/>
                            <a:cs typeface="Karla" charset="0"/>
                          </a:rPr>
                        </m:ctrlPr>
                      </m:naryPr>
                      <m:sub>
                        <m:r>
                          <m:rPr>
                            <m:brk m:alnAt="23"/>
                          </m:rPr>
                          <a:rPr lang="en-US" sz="2400" b="0" i="1" dirty="0" smtClean="0">
                            <a:solidFill>
                              <a:schemeClr val="tx1">
                                <a:lumMod val="75000"/>
                                <a:lumOff val="25000"/>
                              </a:schemeClr>
                            </a:solidFill>
                            <a:latin typeface="Cambria Math" panose="02040503050406030204" pitchFamily="18" charset="0"/>
                            <a:ea typeface="Karla" charset="0"/>
                            <a:cs typeface="Karla" charset="0"/>
                          </a:rPr>
                          <m:t>1</m:t>
                        </m:r>
                      </m:sub>
                      <m:sup>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sup>
                      <m:e>
                        <m:sSub>
                          <m:sSubPr>
                            <m:ctrlPr>
                              <a:rPr lang="en-US" sz="2400" b="0" i="1" dirty="0" smtClean="0">
                                <a:solidFill>
                                  <a:schemeClr val="tx1">
                                    <a:lumMod val="75000"/>
                                    <a:lumOff val="25000"/>
                                  </a:schemeClr>
                                </a:solidFill>
                                <a:latin typeface="Cambria Math" charset="0"/>
                                <a:ea typeface="Karla" charset="0"/>
                                <a:cs typeface="Karla" charset="0"/>
                              </a:rPr>
                            </m:ctrlPr>
                          </m:sSub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dirty="0" smtClean="0">
                                <a:solidFill>
                                  <a:schemeClr val="tx1">
                                    <a:lumMod val="75000"/>
                                    <a:lumOff val="25000"/>
                                  </a:schemeClr>
                                </a:solidFill>
                                <a:latin typeface="Cambria Math" panose="02040503050406030204" pitchFamily="18" charset="0"/>
                                <a:ea typeface="Karla" charset="0"/>
                                <a:cs typeface="Karla" charset="0"/>
                              </a:rPr>
                              <m:t>𝑖</m:t>
                            </m:r>
                          </m:sub>
                        </m:sSub>
                      </m:e>
                    </m:nary>
                  </m:oMath>
                </a14:m>
                <a:endParaRPr lang="en-US" dirty="0">
                  <a:solidFill>
                    <a:schemeClr val="tx1">
                      <a:lumMod val="75000"/>
                      <a:lumOff val="25000"/>
                    </a:schemeClr>
                  </a:solidFill>
                  <a:latin typeface="Karla" charset="0"/>
                  <a:ea typeface="Karla" charset="0"/>
                  <a:cs typeface="Karla" charset="0"/>
                </a:endParaRPr>
              </a:p>
            </p:txBody>
          </p:sp>
        </mc:Choice>
        <mc:Fallback>
          <p:sp>
            <p:nvSpPr>
              <p:cNvPr id="17" name="TextBox 16"/>
              <p:cNvSpPr txBox="1">
                <a:spLocks noRot="1" noChangeAspect="1" noMove="1" noResize="1" noEditPoints="1" noAdjustHandles="1" noChangeArrowheads="1" noChangeShapeType="1" noTextEdit="1"/>
              </p:cNvSpPr>
              <p:nvPr/>
            </p:nvSpPr>
            <p:spPr>
              <a:xfrm>
                <a:off x="655958" y="902522"/>
                <a:ext cx="7814768" cy="625812"/>
              </a:xfrm>
              <a:prstGeom prst="rect">
                <a:avLst/>
              </a:prstGeom>
              <a:blipFill rotWithShape="0">
                <a:blip r:embed="rId2"/>
                <a:stretch>
                  <a:fillRect l="-1248" b="-7767"/>
                </a:stretch>
              </a:blipFill>
            </p:spPr>
            <p:txBody>
              <a:bodyPr/>
              <a:lstStyle/>
              <a:p>
                <a:r>
                  <a:rPr lang="en-US">
                    <a:noFill/>
                  </a:rPr>
                  <a:t> </a:t>
                </a:r>
              </a:p>
            </p:txBody>
          </p:sp>
        </mc:Fallback>
      </mc:AlternateContent>
      <p:cxnSp>
        <p:nvCxnSpPr>
          <p:cNvPr id="18" name="Straight Arrow Connector 17"/>
          <p:cNvCxnSpPr/>
          <p:nvPr/>
        </p:nvCxnSpPr>
        <p:spPr>
          <a:xfrm flipH="1">
            <a:off x="7302674" y="1831686"/>
            <a:ext cx="66722" cy="1800862"/>
          </a:xfrm>
          <a:prstGeom prst="straightConnector1">
            <a:avLst/>
          </a:prstGeom>
          <a:ln>
            <a:solidFill>
              <a:schemeClr val="tx2"/>
            </a:solidFill>
            <a:headEnd w="lg" len="lg"/>
            <a:tailEnd type="triangle"/>
          </a:ln>
          <a:effectLst/>
        </p:spPr>
        <p:style>
          <a:lnRef idx="2">
            <a:schemeClr val="accent1"/>
          </a:lnRef>
          <a:fillRef idx="0">
            <a:schemeClr val="accent1"/>
          </a:fillRef>
          <a:effectRef idx="1">
            <a:schemeClr val="accent1"/>
          </a:effectRef>
          <a:fontRef idx="minor">
            <a:schemeClr val="tx1"/>
          </a:fontRef>
        </p:style>
      </p:cxnSp>
      <p:sp>
        <p:nvSpPr>
          <p:cNvPr id="19" name="Left Brace 18"/>
          <p:cNvSpPr/>
          <p:nvPr/>
        </p:nvSpPr>
        <p:spPr>
          <a:xfrm rot="16200000">
            <a:off x="7193073" y="714316"/>
            <a:ext cx="352646" cy="1770518"/>
          </a:xfrm>
          <a:prstGeom prst="leftBrac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256955" y="1957841"/>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Connector 20"/>
          <p:cNvSpPr/>
          <p:nvPr/>
        </p:nvSpPr>
        <p:spPr>
          <a:xfrm flipH="1">
            <a:off x="7226571"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4017818" y="3632548"/>
            <a:ext cx="4765964" cy="0"/>
          </a:xfrm>
          <a:prstGeom prst="line">
            <a:avLst/>
          </a:prstGeom>
          <a:ln w="22225">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pic>
        <p:nvPicPr>
          <p:cNvPr id="23" name="Picture 22">
            <a:extLst>
              <a:ext uri="{FF2B5EF4-FFF2-40B4-BE49-F238E27FC236}">
                <a16:creationId xmlns:a16="http://schemas.microsoft.com/office/drawing/2014/main" xmlns="" id="{FE446D22-A807-1A44-A630-F024385105B2}"/>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5" name="Title 4"/>
          <p:cNvSpPr>
            <a:spLocks noGrp="1"/>
          </p:cNvSpPr>
          <p:nvPr>
            <p:ph type="title"/>
          </p:nvPr>
        </p:nvSpPr>
        <p:spPr/>
        <p:txBody>
          <a:bodyPr/>
          <a:lstStyle/>
          <a:p>
            <a:r>
              <a:rPr lang="en-US" dirty="0"/>
              <a:t>Statistical Model</a:t>
            </a:r>
            <a:endParaRPr lang="en-US" dirty="0"/>
          </a:p>
        </p:txBody>
      </p:sp>
    </p:spTree>
    <p:extLst>
      <p:ext uri="{BB962C8B-B14F-4D97-AF65-F5344CB8AC3E}">
        <p14:creationId xmlns:p14="http://schemas.microsoft.com/office/powerpoint/2010/main" val="2694543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vs.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1009294" cy="5035152"/>
              </a:xfrm>
            </p:spPr>
            <p:txBody>
              <a:bodyPr/>
              <a:lstStyle/>
              <a:p>
                <a:pPr>
                  <a:spcAft>
                    <a:spcPts val="1800"/>
                  </a:spcAft>
                </a:pPr>
                <a:r>
                  <a:rPr lang="en-US" sz="2400" dirty="0">
                    <a:latin typeface="Karla" charset="0"/>
                    <a:ea typeface="Karla" charset="0"/>
                    <a:cs typeface="Karla" charset="0"/>
                  </a:rPr>
                  <a:t>For some problems, what's important is obtaining </a:t>
                </a:r>
                <a14:m>
                  <m:oMath xmlns:m="http://schemas.openxmlformats.org/officeDocument/2006/math">
                    <m:acc>
                      <m:accPr>
                        <m:chr m:val="̂"/>
                        <m:ctrlPr>
                          <a:rPr lang="en-US" sz="2400" i="1" smtClean="0">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our estimate of </a:t>
                </a:r>
                <a14:m>
                  <m:oMath xmlns:m="http://schemas.openxmlformats.org/officeDocument/2006/math">
                    <m:r>
                      <a:rPr lang="en-US" sz="2400" b="0" i="1" smtClean="0">
                        <a:latin typeface="Cambria Math" panose="02040503050406030204" pitchFamily="18" charset="0"/>
                        <a:ea typeface="Karla" charset="0"/>
                        <a:cs typeface="Karla" charset="0"/>
                      </a:rPr>
                      <m:t>𝑓</m:t>
                    </m:r>
                  </m:oMath>
                </a14:m>
                <a:r>
                  <a:rPr lang="en-US" sz="2400" dirty="0">
                    <a:latin typeface="Karla" charset="0"/>
                    <a:ea typeface="Karla" charset="0"/>
                    <a:cs typeface="Karla" charset="0"/>
                  </a:rPr>
                  <a:t>. These are called </a:t>
                </a:r>
                <a:r>
                  <a:rPr lang="en-US" sz="2400" b="1" i="1" dirty="0">
                    <a:latin typeface="Karla" charset="0"/>
                    <a:ea typeface="Karla" charset="0"/>
                    <a:cs typeface="Karla" charset="0"/>
                  </a:rPr>
                  <a:t>inference</a:t>
                </a:r>
                <a:r>
                  <a:rPr lang="en-US" sz="2400" dirty="0">
                    <a:latin typeface="Karla" charset="0"/>
                    <a:ea typeface="Karla" charset="0"/>
                    <a:cs typeface="Karla" charset="0"/>
                  </a:rPr>
                  <a:t> problems. </a:t>
                </a:r>
              </a:p>
              <a:p>
                <a:pPr>
                  <a:spcAft>
                    <a:spcPts val="1800"/>
                  </a:spcAft>
                </a:pPr>
                <a:r>
                  <a:rPr lang="en-US" sz="2400" dirty="0">
                    <a:latin typeface="Karla" charset="0"/>
                    <a:ea typeface="Karla" charset="0"/>
                    <a:cs typeface="Karla" charset="0"/>
                  </a:rPr>
                  <a:t>When we use a set of measurements, </a:t>
                </a:r>
                <a14:m>
                  <m:oMath xmlns:m="http://schemas.openxmlformats.org/officeDocument/2006/math">
                    <m:r>
                      <a:rPr lang="en-US" sz="2400" b="0" i="1" smtClean="0">
                        <a:latin typeface="Cambria Math" panose="02040503050406030204" pitchFamily="18"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panose="02040503050406030204" pitchFamily="18" charset="0"/>
                            <a:ea typeface="Karla" charset="0"/>
                            <a:cs typeface="Karla" charset="0"/>
                          </a:rPr>
                          <m:t>𝑥</m:t>
                        </m:r>
                      </m:e>
                      <m:sub>
                        <m:r>
                          <a:rPr lang="en-US" sz="2400" b="0" i="1" smtClean="0">
                            <a:latin typeface="Cambria Math" panose="02040503050406030204" pitchFamily="18" charset="0"/>
                            <a:ea typeface="Karla" charset="0"/>
                            <a:cs typeface="Karla" charset="0"/>
                          </a:rPr>
                          <m:t>𝑖</m:t>
                        </m:r>
                        <m:r>
                          <a:rPr lang="en-US" sz="2400" b="0" i="1" smtClean="0">
                            <a:latin typeface="Cambria Math" panose="02040503050406030204" pitchFamily="18" charset="0"/>
                            <a:ea typeface="Karla" charset="0"/>
                            <a:cs typeface="Karla" charset="0"/>
                          </a:rPr>
                          <m:t>,1</m:t>
                        </m:r>
                      </m:sub>
                    </m:sSub>
                    <m:r>
                      <a:rPr lang="en-US" sz="2400" b="0" i="1" smtClean="0">
                        <a:latin typeface="Cambria Math" panose="02040503050406030204" pitchFamily="18" charset="0"/>
                        <a:ea typeface="Karla" charset="0"/>
                        <a:cs typeface="Karla" charset="0"/>
                      </a:rPr>
                      <m:t>, …,</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b="0" i="1" smtClean="0">
                            <a:latin typeface="Cambria Math" panose="02040503050406030204" pitchFamily="18" charset="0"/>
                            <a:ea typeface="Karla" charset="0"/>
                            <a:cs typeface="Karla" charset="0"/>
                          </a:rPr>
                          <m:t>𝑝</m:t>
                        </m:r>
                      </m:sub>
                    </m:sSub>
                    <m:r>
                      <a:rPr lang="en-US" sz="2400" b="0" i="1" smtClean="0">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to predict a value for the response variable, we denote the </a:t>
                </a:r>
                <a:r>
                  <a:rPr lang="en-US" sz="2400" b="1" i="1" dirty="0">
                    <a:latin typeface="Karla" charset="0"/>
                    <a:ea typeface="Karla" charset="0"/>
                    <a:cs typeface="Karla" charset="0"/>
                  </a:rPr>
                  <a:t>predicted</a:t>
                </a:r>
                <a:r>
                  <a:rPr lang="en-US" sz="2400" dirty="0">
                    <a:latin typeface="Karla" charset="0"/>
                    <a:ea typeface="Karla" charset="0"/>
                    <a:cs typeface="Karla" charset="0"/>
                  </a:rPr>
                  <a:t> value by:</a:t>
                </a:r>
              </a:p>
              <a:p>
                <a:pPr marL="274320">
                  <a:spcBef>
                    <a:spcPts val="24"/>
                  </a:spcBef>
                  <a:spcAft>
                    <a:spcPts val="1800"/>
                  </a:spcAft>
                </a:pPr>
                <a:r>
                  <a:rPr lang="en-US" sz="2400" dirty="0">
                    <a:latin typeface="Karla" charset="0"/>
                    <a:ea typeface="Karla" charset="0"/>
                    <a:cs typeface="Karla" charset="0"/>
                  </a:rPr>
                  <a:t>								 </a:t>
                </a:r>
                <a14:m>
                  <m:oMath xmlns:m="http://schemas.openxmlformats.org/officeDocument/2006/math">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𝑦</m:t>
                            </m:r>
                          </m:e>
                        </m:acc>
                      </m:e>
                      <m:sub>
                        <m:r>
                          <a:rPr lang="en-US" sz="2400" b="0" i="1" smtClean="0">
                            <a:latin typeface="Cambria Math" panose="02040503050406030204" pitchFamily="18" charset="0"/>
                            <a:ea typeface="Karla" charset="0"/>
                            <a:cs typeface="Karla" charset="0"/>
                          </a:rPr>
                          <m:t>𝑖</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a:t>
                </a:r>
                <a14:m>
                  <m:oMath xmlns:m="http://schemas.openxmlformats.org/officeDocument/2006/math">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𝑓</m:t>
                        </m:r>
                      </m:e>
                    </m:acc>
                    <m:r>
                      <a:rPr lang="en-US" sz="2400" i="1">
                        <a:latin typeface="Cambria Math" panose="02040503050406030204" pitchFamily="18"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,1</m:t>
                        </m:r>
                      </m:sub>
                    </m:sSub>
                    <m:r>
                      <a:rPr lang="en-US" sz="2400" i="1">
                        <a:latin typeface="Cambria Math" panose="02040503050406030204" pitchFamily="18" charset="0"/>
                        <a:ea typeface="Karla" charset="0"/>
                        <a:cs typeface="Karla" charset="0"/>
                      </a:rPr>
                      <m:t>, …,</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i="1">
                            <a:latin typeface="Cambria Math" panose="02040503050406030204" pitchFamily="18" charset="0"/>
                            <a:ea typeface="Karla" charset="0"/>
                            <a:cs typeface="Karla" charset="0"/>
                          </a:rPr>
                          <m:t>𝑝</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a:t>
                </a:r>
                <a:endParaRPr lang="en-US" sz="2400" i="1" dirty="0">
                  <a:latin typeface="Karla" charset="0"/>
                  <a:ea typeface="Karla" charset="0"/>
                  <a:cs typeface="Karla" charset="0"/>
                </a:endParaRPr>
              </a:p>
              <a:p>
                <a:pPr>
                  <a:spcBef>
                    <a:spcPts val="3024"/>
                  </a:spcBef>
                  <a:spcAft>
                    <a:spcPts val="1800"/>
                  </a:spcAft>
                </a:pPr>
                <a:r>
                  <a:rPr lang="en-US" sz="2400" dirty="0">
                    <a:latin typeface="Karla" charset="0"/>
                    <a:ea typeface="Karla" charset="0"/>
                    <a:cs typeface="Karla" charset="0"/>
                  </a:rPr>
                  <a:t>For some problems, we don't care about the specific form of </a:t>
                </a:r>
                <a14:m>
                  <m:oMath xmlns:m="http://schemas.openxmlformats.org/officeDocument/2006/math">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we just want to make our prediction </a:t>
                </a:r>
                <a14:m>
                  <m:oMath xmlns:m="http://schemas.openxmlformats.org/officeDocument/2006/math">
                    <m:acc>
                      <m:accPr>
                        <m:chr m:val="̂"/>
                        <m:ctrlPr>
                          <a:rPr lang="en-US" sz="2400" i="1">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𝑦</m:t>
                        </m:r>
                      </m:e>
                    </m:acc>
                  </m:oMath>
                </a14:m>
                <a:r>
                  <a:rPr lang="en-US" sz="2400" dirty="0">
                    <a:latin typeface="Karla" charset="0"/>
                    <a:ea typeface="Karla" charset="0"/>
                    <a:cs typeface="Karla" charset="0"/>
                  </a:rPr>
                  <a:t> as close to the observed value </a:t>
                </a:r>
                <a14:m>
                  <m:oMath xmlns:m="http://schemas.openxmlformats.org/officeDocument/2006/math">
                    <m:r>
                      <a:rPr lang="en-US" sz="2400" b="0" i="1" smtClean="0">
                        <a:latin typeface="Cambria Math" panose="02040503050406030204" pitchFamily="18" charset="0"/>
                        <a:ea typeface="Karla" charset="0"/>
                        <a:cs typeface="Karla" charset="0"/>
                      </a:rPr>
                      <m:t>𝑦</m:t>
                    </m:r>
                  </m:oMath>
                </a14:m>
                <a:r>
                  <a:rPr lang="en-US" sz="2400" dirty="0">
                    <a:latin typeface="Karla" charset="0"/>
                    <a:ea typeface="Karla" charset="0"/>
                    <a:cs typeface="Karla" charset="0"/>
                  </a:rPr>
                  <a:t> as possible. These are called </a:t>
                </a:r>
                <a:r>
                  <a:rPr lang="en-US" sz="2400" b="1" i="1" dirty="0">
                    <a:latin typeface="Karla" charset="0"/>
                    <a:ea typeface="Karla" charset="0"/>
                    <a:cs typeface="Karla" charset="0"/>
                  </a:rPr>
                  <a:t>prediction problems.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1009294" cy="5035152"/>
              </a:xfrm>
              <a:blipFill rotWithShape="0">
                <a:blip r:embed="rId2"/>
                <a:stretch>
                  <a:fillRect l="-886" t="-484" r="-11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16</a:t>
            </a:fld>
            <a:endParaRPr lang="en-US"/>
          </a:p>
        </p:txBody>
      </p:sp>
    </p:spTree>
    <p:extLst>
      <p:ext uri="{BB962C8B-B14F-4D97-AF65-F5344CB8AC3E}">
        <p14:creationId xmlns:p14="http://schemas.microsoft.com/office/powerpoint/2010/main" val="7996488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xmlns="" id="{7A7CD571-42BC-1A40-8186-BC198F105BF9}"/>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Simple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a16="http://schemas.microsoft.com/office/drawing/2014/main" xmlns="" id="{58D39162-75B0-0D4E-BD90-7F73BB12168F}"/>
              </a:ext>
            </a:extLst>
          </p:cNvPr>
          <p:cNvGrpSpPr/>
          <p:nvPr/>
        </p:nvGrpSpPr>
        <p:grpSpPr>
          <a:xfrm>
            <a:off x="7428078" y="194857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b="0" i="1" smtClean="0">
                                  <a:latin typeface="Cambria Math" panose="02040503050406030204" pitchFamily="18" charset="0"/>
                                  <a:ea typeface="Karla" charset="0"/>
                                  <a:cs typeface="Karla" charset="0"/>
                                </a:rPr>
                                <m:t>𝑦</m:t>
                              </m:r>
                            </m:e>
                          </m:acc>
                        </m:e>
                        <m:sub>
                          <m:r>
                            <a:rPr lang="en-US" b="0" i="1" smtClean="0">
                              <a:latin typeface="Cambria Math" panose="02040503050406030204" pitchFamily="18" charset="0"/>
                              <a:ea typeface="Karla" charset="0"/>
                              <a:cs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r>
                            <a:rPr lang="en-US" i="1">
                              <a:latin typeface="Cambria Math" panose="02040503050406030204" pitchFamily="18" charset="0"/>
                              <a:ea typeface="Karla" charset="0"/>
                              <a:cs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6329"/>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xmlns=""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a16="http://schemas.microsoft.com/office/drawing/2014/main" xmlns=""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xmlns=""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a16="http://schemas.microsoft.com/office/drawing/2014/main" xmlns="" id="{F8CF77CA-E6D2-0C4D-B979-24ED101EC170}"/>
              </a:ext>
            </a:extLst>
          </p:cNvPr>
          <p:cNvGrpSpPr/>
          <p:nvPr/>
        </p:nvGrpSpPr>
        <p:grpSpPr>
          <a:xfrm>
            <a:off x="7219028" y="3413421"/>
            <a:ext cx="3908903" cy="1374497"/>
            <a:chOff x="7219028" y="3413421"/>
            <a:chExt cx="3908903" cy="1374497"/>
          </a:xfrm>
        </p:grpSpPr>
        <p:sp>
          <p:nvSpPr>
            <p:cNvPr id="29" name="5-Point Star 28"/>
            <p:cNvSpPr/>
            <p:nvPr/>
          </p:nvSpPr>
          <p:spPr>
            <a:xfrm>
              <a:off x="7628351" y="3532484"/>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A57C4E67-F7BA-1B4F-9CA5-15165EE834F1}"/>
                    </a:ext>
                  </a:extLst>
                </p:cNvPr>
                <p:cNvSpPr txBox="1"/>
                <p:nvPr/>
              </p:nvSpPr>
              <p:spPr>
                <a:xfrm>
                  <a:off x="9473183" y="4397170"/>
                  <a:ext cx="1654748" cy="390748"/>
                </a:xfrm>
                <a:prstGeom prst="rect">
                  <a:avLst/>
                </a:prstGeom>
                <a:noFill/>
              </p:spPr>
              <p:txBody>
                <a:bodyPr wrap="none" rtlCol="0">
                  <a:spAutoFit/>
                </a:bodyPr>
                <a:lstStyle/>
                <a:p>
                  <a:r>
                    <a:rPr lang="en-US" dirty="0">
                      <a:ea typeface="Karla" charset="0"/>
                    </a:rPr>
                    <a:t>Predict </a:t>
                  </a:r>
                  <a14:m>
                    <m:oMath xmlns:m="http://schemas.openxmlformats.org/officeDocument/2006/math">
                      <m:sSub>
                        <m:sSubPr>
                          <m:ctrlPr>
                            <a:rPr lang="en-US" i="1" smtClean="0">
                              <a:latin typeface="Cambria Math" charset="0"/>
                              <a:ea typeface="Karla" charset="0"/>
                            </a:rPr>
                          </m:ctrlPr>
                        </m:sSubPr>
                        <m:e>
                          <m:acc>
                            <m:accPr>
                              <m:chr m:val="̂"/>
                              <m:ctrlPr>
                                <a:rPr lang="en-US" i="1">
                                  <a:latin typeface="Cambria Math" charset="0"/>
                                  <a:ea typeface="Karla" charset="0"/>
                                </a:rPr>
                              </m:ctrlPr>
                            </m:accPr>
                            <m:e>
                              <m:r>
                                <a:rPr lang="en-US" b="0" i="1" smtClean="0">
                                  <a:latin typeface="Cambria Math" charset="0"/>
                                  <a:ea typeface="Karla" charset="0"/>
                                </a:rPr>
                                <m:t>𝑦</m:t>
                              </m:r>
                            </m:e>
                          </m:acc>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i="1">
                              <a:latin typeface="Cambria Math" charset="0"/>
                              <a:ea typeface="Karla" charset="0"/>
                            </a:rPr>
                          </m:ctrlPr>
                        </m:sSubPr>
                        <m:e>
                          <m:r>
                            <a:rPr lang="en-US" b="0" i="1" smtClean="0">
                              <a:latin typeface="Cambria Math" charset="0"/>
                              <a:ea typeface="Karla" charset="0"/>
                            </a:rPr>
                            <m:t>𝑦</m:t>
                          </m:r>
                        </m:e>
                        <m:sub>
                          <m:r>
                            <a:rPr lang="en-US" b="0" i="1" smtClean="0">
                              <a:latin typeface="Cambria Math" charset="0"/>
                              <a:ea typeface="Karla" charset="0"/>
                            </a:rPr>
                            <m:t>𝑝</m:t>
                          </m:r>
                        </m:sub>
                      </m:sSub>
                    </m:oMath>
                  </a14:m>
                  <a:endParaRPr lang="en-US" dirty="0"/>
                </a:p>
              </p:txBody>
            </p:sp>
          </mc:Choice>
          <mc:Fallback xmlns="">
            <p:sp>
              <p:nvSpPr>
                <p:cNvPr id="18" name="TextBox 17">
                  <a:extLst>
                    <a:ext uri="{FF2B5EF4-FFF2-40B4-BE49-F238E27FC236}">
                      <a16:creationId xmlns:a16="http://schemas.microsoft.com/office/drawing/2014/main" xmlns:a14="http://schemas.microsoft.com/office/drawing/2010/main" xmlns="" id="{A57C4E67-F7BA-1B4F-9CA5-15165EE834F1}"/>
                    </a:ext>
                  </a:extLst>
                </p:cNvPr>
                <p:cNvSpPr txBox="1">
                  <a:spLocks noRot="1" noChangeAspect="1" noMove="1" noResize="1" noEditPoints="1" noAdjustHandles="1" noChangeArrowheads="1" noChangeShapeType="1" noTextEdit="1"/>
                </p:cNvSpPr>
                <p:nvPr/>
              </p:nvSpPr>
              <p:spPr>
                <a:xfrm>
                  <a:off x="9473183" y="4397170"/>
                  <a:ext cx="1654748" cy="390748"/>
                </a:xfrm>
                <a:prstGeom prst="rect">
                  <a:avLst/>
                </a:prstGeom>
                <a:blipFill rotWithShape="0">
                  <a:blip r:embed="rId6"/>
                  <a:stretch>
                    <a:fillRect l="-2952" t="-6250"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xmlns="" id="{04DD8431-5EE5-D94C-BBAF-83030708D12D}"/>
                    </a:ext>
                  </a:extLst>
                </p:cNvPr>
                <p:cNvSpPr/>
                <p:nvPr/>
              </p:nvSpPr>
              <p:spPr>
                <a:xfrm>
                  <a:off x="7219028" y="3413421"/>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9028" y="3413421"/>
                  <a:ext cx="462755" cy="390748"/>
                </a:xfrm>
                <a:prstGeom prst="rect">
                  <a:avLst/>
                </a:prstGeom>
                <a:blipFill rotWithShape="0">
                  <a:blip r:embed="rId7"/>
                  <a:stretch>
                    <a:fillRect t="-1563" r="-14474" b="-3125"/>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xmlns="" id="{9F040EF2-ACF6-A745-887C-84FC55FB1159}"/>
              </a:ext>
            </a:extLst>
          </p:cNvPr>
          <p:cNvGrpSpPr/>
          <p:nvPr/>
        </p:nvGrpSpPr>
        <p:grpSpPr>
          <a:xfrm>
            <a:off x="5507915" y="2699766"/>
            <a:ext cx="6060089" cy="1430651"/>
            <a:chOff x="5507915" y="2699766"/>
            <a:chExt cx="6060089" cy="1430651"/>
          </a:xfrm>
        </p:grpSpPr>
        <p:grpSp>
          <p:nvGrpSpPr>
            <p:cNvPr id="15" name="Group 14">
              <a:extLst>
                <a:ext uri="{FF2B5EF4-FFF2-40B4-BE49-F238E27FC236}">
                  <a16:creationId xmlns:a16="http://schemas.microsoft.com/office/drawing/2014/main" xmlns=""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xmlns=""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sub>
                        </m:sSub>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𝑖</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9" name="TextBox 8">
                    <a:extLst>
                      <a:ext uri="{FF2B5EF4-FFF2-40B4-BE49-F238E27FC236}">
                        <a16:creationId xmlns="" xmlns:a16="http://schemas.microsoft.com/office/drawing/2014/main" xmlns:a14="http://schemas.microsoft.com/office/drawing/2010/main"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a16="http://schemas.microsoft.com/office/drawing/2014/main" xmlns=""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7797079" y="3091762"/>
            <a:ext cx="3898431" cy="1831009"/>
            <a:chOff x="7797079" y="3091762"/>
            <a:chExt cx="3898431" cy="1831009"/>
          </a:xfrm>
        </p:grpSpPr>
        <p:grpSp>
          <p:nvGrpSpPr>
            <p:cNvPr id="17" name="Group 16">
              <a:extLst>
                <a:ext uri="{FF2B5EF4-FFF2-40B4-BE49-F238E27FC236}">
                  <a16:creationId xmlns:a16="http://schemas.microsoft.com/office/drawing/2014/main" xmlns="" id="{1D6B86BF-BE0F-2948-BBC2-5B8DF7A859C2}"/>
                </a:ext>
              </a:extLst>
            </p:cNvPr>
            <p:cNvGrpSpPr/>
            <p:nvPr/>
          </p:nvGrpSpPr>
          <p:grpSpPr>
            <a:xfrm>
              <a:off x="8104340" y="3424027"/>
              <a:ext cx="3591170" cy="1498744"/>
              <a:chOff x="8104340" y="3424027"/>
              <a:chExt cx="3591170" cy="1498744"/>
            </a:xfrm>
          </p:grpSpPr>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41BA71BA-9145-5D40-93DD-F60C475CECD0}"/>
                      </a:ext>
                    </a:extLst>
                  </p:cNvPr>
                  <p:cNvSpPr txBox="1"/>
                  <p:nvPr/>
                </p:nvSpPr>
                <p:spPr>
                  <a:xfrm>
                    <a:off x="9473183" y="3424027"/>
                    <a:ext cx="2222327" cy="1498744"/>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nearest neighbor, </a:t>
                    </a:r>
                    <a14:m>
                      <m:oMath xmlns:m="http://schemas.openxmlformats.org/officeDocument/2006/math">
                        <m:sSub>
                          <m:sSubPr>
                            <m:ctrlPr>
                              <a:rPr lang="en-US" i="1">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m:t>
                            </m:r>
                            <m:r>
                              <a:rPr lang="en-US" i="1">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𝑦</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14" name="TextBox 13">
                    <a:extLst>
                      <a:ext uri="{FF2B5EF4-FFF2-40B4-BE49-F238E27FC236}">
                        <a16:creationId xmlns="" xmlns:a16="http://schemas.microsoft.com/office/drawing/2014/main" xmlns:a14="http://schemas.microsoft.com/office/drawing/2010/main" id="{41BA71BA-9145-5D40-93DD-F60C475CECD0}"/>
                      </a:ext>
                    </a:extLst>
                  </p:cNvPr>
                  <p:cNvSpPr txBox="1">
                    <a:spLocks noRot="1" noChangeAspect="1" noMove="1" noResize="1" noEditPoints="1" noAdjustHandles="1" noChangeArrowheads="1" noChangeShapeType="1" noTextEdit="1"/>
                  </p:cNvSpPr>
                  <p:nvPr/>
                </p:nvSpPr>
                <p:spPr>
                  <a:xfrm>
                    <a:off x="9473183" y="3424027"/>
                    <a:ext cx="2222327" cy="1498744"/>
                  </a:xfrm>
                  <a:prstGeom prst="rect">
                    <a:avLst/>
                  </a:prstGeom>
                  <a:blipFill rotWithShape="0">
                    <a:blip r:embed="rId9"/>
                    <a:stretch>
                      <a:fillRect l="-219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p:cNvSpPr txBox="1"/>
                <p:nvPr/>
              </p:nvSpPr>
              <p:spPr>
                <a:xfrm>
                  <a:off x="7797079" y="3091762"/>
                  <a:ext cx="98366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r>
                              <a:rPr lang="en-US" i="1">
                                <a:latin typeface="Cambria Math" charset="0"/>
                                <a:ea typeface="Karla" charset="0"/>
                              </a:rPr>
                              <m:t>(</m:t>
                            </m:r>
                            <m:r>
                              <a:rPr lang="en-US" i="1">
                                <a:latin typeface="Cambria Math" panose="02040503050406030204" pitchFamily="18" charset="0"/>
                                <a:ea typeface="Karla" charset="0"/>
                              </a:rPr>
                              <m:t>𝑥</m:t>
                            </m:r>
                          </m:e>
                          <m:sub>
                            <m:r>
                              <a:rPr lang="en-US" i="1">
                                <a:latin typeface="Cambria Math" charset="0"/>
                                <a:ea typeface="Karla" charset="0"/>
                              </a:rPr>
                              <m:t>𝑝</m:t>
                            </m:r>
                          </m:sub>
                        </m:sSub>
                        <m:r>
                          <a:rPr lang="en-US" i="1">
                            <a:latin typeface="Cambria Math" charset="0"/>
                            <a:ea typeface="Karla" charset="0"/>
                          </a:rPr>
                          <m:t>,</m:t>
                        </m:r>
                        <m:sSub>
                          <m:sSubPr>
                            <m:ctrlPr>
                              <a:rPr lang="en-US" i="1">
                                <a:latin typeface="Cambria Math" charset="0"/>
                                <a:ea typeface="Karla" charset="0"/>
                              </a:rPr>
                            </m:ctrlPr>
                          </m:sSubPr>
                          <m:e>
                            <m:r>
                              <a:rPr lang="en-US" i="1">
                                <a:latin typeface="Cambria Math" charset="0"/>
                                <a:ea typeface="Karla" charset="0"/>
                              </a:rPr>
                              <m:t>𝑦</m:t>
                            </m:r>
                          </m:e>
                          <m:sub>
                            <m:r>
                              <a:rPr lang="en-US" i="1">
                                <a:latin typeface="Cambria Math" charset="0"/>
                                <a:ea typeface="Karla" charset="0"/>
                              </a:rPr>
                              <m:t>𝑝</m:t>
                            </m:r>
                          </m:sub>
                        </m:sSub>
                        <m:r>
                          <a:rPr lang="en-US" i="1">
                            <a:latin typeface="Cambria Math" charset="0"/>
                            <a:ea typeface="Karla" charset="0"/>
                          </a:rPr>
                          <m:t>)</m:t>
                        </m:r>
                      </m:oMath>
                    </m:oMathPara>
                  </a14:m>
                  <a:endParaRPr lang="en-US"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7797079" y="3091762"/>
                  <a:ext cx="983667" cy="390748"/>
                </a:xfrm>
                <a:prstGeom prst="rect">
                  <a:avLst/>
                </a:prstGeom>
                <a:blipFill rotWithShape="0">
                  <a:blip r:embed="rId10"/>
                  <a:stretch>
                    <a:fillRect b="-9375"/>
                  </a:stretch>
                </a:blipFill>
              </p:spPr>
              <p:txBody>
                <a:bodyPr/>
                <a:lstStyle/>
                <a:p>
                  <a:r>
                    <a:rPr lang="en-US">
                      <a:noFill/>
                    </a:rPr>
                    <a:t> </a:t>
                  </a:r>
                </a:p>
              </p:txBody>
            </p:sp>
          </mc:Fallback>
        </mc:AlternateContent>
      </p:grpSp>
    </p:spTree>
    <p:extLst>
      <p:ext uri="{BB962C8B-B14F-4D97-AF65-F5344CB8AC3E}">
        <p14:creationId xmlns:p14="http://schemas.microsoft.com/office/powerpoint/2010/main" val="37758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271B87EC-F8C9-904F-817D-FDFFDD5C0592}"/>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Simple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55958" y="921765"/>
                <a:ext cx="355405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Do the same for “all”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𝑥</m:t>
                    </m:r>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𝑠</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55958" y="921765"/>
                <a:ext cx="3554050" cy="461665"/>
              </a:xfrm>
              <a:prstGeom prst="rect">
                <a:avLst/>
              </a:prstGeom>
              <a:blipFill rotWithShape="0">
                <a:blip r:embed="rId3"/>
                <a:stretch>
                  <a:fillRect l="-2744"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14677578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t>
            </a:r>
            <a:r>
              <a:rPr lang="en-US" dirty="0" smtClean="0"/>
              <a:t>Outline</a:t>
            </a:r>
            <a:endParaRPr lang="en-US" dirty="0"/>
          </a:p>
        </p:txBody>
      </p:sp>
      <p:sp>
        <p:nvSpPr>
          <p:cNvPr id="3" name="Content Placeholder 2"/>
          <p:cNvSpPr>
            <a:spLocks noGrp="1"/>
          </p:cNvSpPr>
          <p:nvPr>
            <p:ph idx="1"/>
          </p:nvPr>
        </p:nvSpPr>
        <p:spPr>
          <a:xfrm>
            <a:off x="833415" y="1177758"/>
            <a:ext cx="4948549" cy="2529269"/>
          </a:xfrm>
          <a:noFill/>
          <a:ln w="12700">
            <a:solidFill>
              <a:schemeClr val="tx1">
                <a:lumMod val="75000"/>
                <a:lumOff val="25000"/>
              </a:schemeClr>
            </a:solidFill>
          </a:ln>
        </p:spPr>
        <p:txBody>
          <a:bodyPr/>
          <a:lstStyle/>
          <a:p>
            <a:pPr>
              <a:spcAft>
                <a:spcPts val="1200"/>
              </a:spcAft>
            </a:pPr>
            <a:r>
              <a:rPr lang="en-US" sz="2000" b="1" dirty="0" smtClean="0"/>
              <a:t>Data</a:t>
            </a:r>
            <a:endParaRPr lang="en-US" sz="2000" b="1" dirty="0"/>
          </a:p>
          <a:p>
            <a:pPr>
              <a:spcAft>
                <a:spcPts val="1200"/>
              </a:spcAft>
            </a:pPr>
            <a:r>
              <a:rPr lang="en-US" sz="2000" b="1" dirty="0"/>
              <a:t>Statistical Modeling I </a:t>
            </a:r>
          </a:p>
          <a:p>
            <a:pPr>
              <a:spcAft>
                <a:spcPts val="1200"/>
              </a:spcAft>
            </a:pPr>
            <a:r>
              <a:rPr lang="en-US" sz="2000" dirty="0"/>
              <a:t>	k-Nearest Neighbors (</a:t>
            </a:r>
            <a:r>
              <a:rPr lang="en-US" sz="2000" dirty="0" err="1"/>
              <a:t>kNN</a:t>
            </a:r>
            <a:r>
              <a:rPr lang="en-US" sz="2000" dirty="0"/>
              <a:t>) </a:t>
            </a:r>
          </a:p>
          <a:p>
            <a:pPr>
              <a:spcAft>
                <a:spcPts val="1200"/>
              </a:spcAft>
            </a:pPr>
            <a:r>
              <a:rPr lang="en-US" sz="2000" b="1" dirty="0"/>
              <a:t>Statistical Modeling II</a:t>
            </a:r>
          </a:p>
          <a:p>
            <a:pPr>
              <a:spcAft>
                <a:spcPts val="1200"/>
              </a:spcAft>
            </a:pPr>
            <a:r>
              <a:rPr lang="en-US" sz="2000" dirty="0"/>
              <a:t>	Linear Regression </a:t>
            </a:r>
            <a:endParaRPr lang="en-US" sz="2000" dirty="0" smtClean="0"/>
          </a:p>
          <a:p>
            <a:pPr>
              <a:spcAft>
                <a:spcPts val="1200"/>
              </a:spcAft>
            </a:pPr>
            <a:endParaRPr lang="en-US" sz="2000" b="1" dirty="0"/>
          </a:p>
          <a:p>
            <a:pPr>
              <a:spcAft>
                <a:spcPts val="1200"/>
              </a:spcAft>
            </a:pPr>
            <a:endParaRPr lang="en-US" sz="2000" dirty="0"/>
          </a:p>
          <a:p>
            <a:pPr>
              <a:spcAft>
                <a:spcPts val="1200"/>
              </a:spcAft>
            </a:pPr>
            <a:endParaRPr lang="en-US" sz="2000" dirty="0"/>
          </a:p>
        </p:txBody>
      </p:sp>
      <p:sp>
        <p:nvSpPr>
          <p:cNvPr id="4" name="Slide Number Placeholder 3"/>
          <p:cNvSpPr>
            <a:spLocks noGrp="1"/>
          </p:cNvSpPr>
          <p:nvPr>
            <p:ph type="sldNum" sz="quarter" idx="12"/>
          </p:nvPr>
        </p:nvSpPr>
        <p:spPr/>
        <p:txBody>
          <a:bodyPr/>
          <a:lstStyle/>
          <a:p>
            <a:fld id="{81B7CCDB-6D39-0547-B7B3-C80E39D6513A}" type="slidenum">
              <a:rPr lang="en-US" smtClean="0"/>
              <a:t>1</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xmlns="" id="{91E54E5B-C88E-ED43-B951-CBA664C28785}"/>
                  </a:ext>
                </a:extLst>
              </p:cNvPr>
              <p:cNvSpPr txBox="1">
                <a:spLocks/>
              </p:cNvSpPr>
              <p:nvPr/>
            </p:nvSpPr>
            <p:spPr>
              <a:xfrm>
                <a:off x="5999002" y="1177758"/>
                <a:ext cx="5142512" cy="4674402"/>
              </a:xfrm>
              <a:prstGeom prst="rect">
                <a:avLst/>
              </a:prstGeom>
              <a:ln w="12700">
                <a:solidFill>
                  <a:schemeClr val="tx1">
                    <a:lumMod val="75000"/>
                    <a:lumOff val="25000"/>
                  </a:schemeClr>
                </a:solid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872"/>
                  </a:spcBef>
                  <a:spcAft>
                    <a:spcPts val="1200"/>
                  </a:spcAft>
                </a:pPr>
                <a:r>
                  <a:rPr lang="en-US" sz="2000" b="1" dirty="0"/>
                  <a:t>Model Fitness </a:t>
                </a:r>
              </a:p>
              <a:p>
                <a:pPr>
                  <a:spcBef>
                    <a:spcPts val="0"/>
                  </a:spcBef>
                  <a:spcAft>
                    <a:spcPts val="1200"/>
                  </a:spcAft>
                </a:pPr>
                <a:r>
                  <a:rPr lang="en-US" sz="2000" dirty="0"/>
                  <a:t>	How does the model perform predicting? </a:t>
                </a:r>
                <a:endParaRPr lang="en-US" sz="2000" b="1" dirty="0"/>
              </a:p>
              <a:p>
                <a:pPr>
                  <a:spcBef>
                    <a:spcPts val="1872"/>
                  </a:spcBef>
                  <a:spcAft>
                    <a:spcPts val="1200"/>
                  </a:spcAft>
                </a:pPr>
                <a:r>
                  <a:rPr lang="en-US" sz="2000" b="1" dirty="0"/>
                  <a:t>Comparison of Two Models   </a:t>
                </a:r>
              </a:p>
              <a:p>
                <a:pPr>
                  <a:spcBef>
                    <a:spcPts val="0"/>
                  </a:spcBef>
                  <a:spcAft>
                    <a:spcPts val="1200"/>
                  </a:spcAft>
                </a:pPr>
                <a:r>
                  <a:rPr lang="en-US" sz="2000" dirty="0"/>
                  <a:t>	How do we choose from two different models</a:t>
                </a:r>
                <a:r>
                  <a:rPr lang="en-US" sz="2000" dirty="0" smtClean="0"/>
                  <a:t>?</a:t>
                </a:r>
              </a:p>
              <a:p>
                <a:pPr>
                  <a:spcBef>
                    <a:spcPts val="1872"/>
                  </a:spcBef>
                  <a:spcAft>
                    <a:spcPts val="1200"/>
                  </a:spcAft>
                </a:pPr>
                <a:r>
                  <a:rPr lang="en-US" sz="2000" b="1" dirty="0"/>
                  <a:t>Evaluating Significance of Predictors </a:t>
                </a:r>
              </a:p>
              <a:p>
                <a:pPr>
                  <a:spcBef>
                    <a:spcPts val="0"/>
                  </a:spcBef>
                  <a:spcAft>
                    <a:spcPts val="1200"/>
                  </a:spcAft>
                </a:pPr>
                <a:r>
                  <a:rPr lang="en-US" sz="2000" dirty="0"/>
                  <a:t>	Does the outcome depend on the predictors</a:t>
                </a:r>
                <a:r>
                  <a:rPr lang="en-US" sz="2000" dirty="0" smtClean="0"/>
                  <a:t>?</a:t>
                </a:r>
              </a:p>
              <a:p>
                <a:pPr>
                  <a:spcBef>
                    <a:spcPts val="672"/>
                  </a:spcBef>
                  <a:spcAft>
                    <a:spcPts val="1200"/>
                  </a:spcAft>
                </a:pPr>
                <a:r>
                  <a:rPr lang="en-US" sz="2000" b="1" dirty="0" smtClean="0"/>
                  <a:t>How </a:t>
                </a:r>
                <a:r>
                  <a:rPr lang="en-US" sz="2000" b="1" dirty="0"/>
                  <a:t>well we know </a:t>
                </a:r>
                <a14:m>
                  <m:oMath xmlns:m="http://schemas.openxmlformats.org/officeDocument/2006/math">
                    <m:acc>
                      <m:accPr>
                        <m:chr m:val="̂"/>
                        <m:ctrlPr>
                          <a:rPr lang="en-US" sz="2000" b="1" i="1">
                            <a:latin typeface="Cambria Math" charset="0"/>
                          </a:rPr>
                        </m:ctrlPr>
                      </m:accPr>
                      <m:e>
                        <m:r>
                          <a:rPr lang="en-US" sz="2000" b="1" i="1">
                            <a:latin typeface="Cambria Math" charset="0"/>
                          </a:rPr>
                          <m:t>𝒇</m:t>
                        </m:r>
                      </m:e>
                    </m:acc>
                  </m:oMath>
                </a14:m>
                <a:r>
                  <a:rPr lang="en-US" sz="2000" b="1" dirty="0"/>
                  <a:t> </a:t>
                </a:r>
              </a:p>
            </p:txBody>
          </p:sp>
        </mc:Choice>
        <mc:Fallback>
          <p:sp>
            <p:nvSpPr>
              <p:cNvPr id="5" name="Content Placeholder 2">
                <a:extLst>
                  <a:ext uri="{FF2B5EF4-FFF2-40B4-BE49-F238E27FC236}">
                    <a16:creationId xmlns:a16="http://schemas.microsoft.com/office/drawing/2014/main" xmlns=""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5999002" y="1177758"/>
                <a:ext cx="5142512" cy="4674402"/>
              </a:xfrm>
              <a:prstGeom prst="rect">
                <a:avLst/>
              </a:prstGeom>
              <a:blipFill rotWithShape="0">
                <a:blip r:embed="rId2"/>
                <a:stretch>
                  <a:fillRect l="-1064" t="-520" b="-1560"/>
                </a:stretch>
              </a:blipFill>
              <a:ln w="12700">
                <a:solidFill>
                  <a:schemeClr val="tx1">
                    <a:lumMod val="75000"/>
                    <a:lumOff val="25000"/>
                  </a:schemeClr>
                </a:solidFill>
              </a:ln>
            </p:spPr>
            <p:txBody>
              <a:bodyPr/>
              <a:lstStyle/>
              <a:p>
                <a:r>
                  <a:rPr lang="en-US">
                    <a:noFill/>
                  </a:rPr>
                  <a:t> </a:t>
                </a:r>
              </a:p>
            </p:txBody>
          </p:sp>
        </mc:Fallback>
      </mc:AlternateContent>
      <p:sp>
        <p:nvSpPr>
          <p:cNvPr id="6" name="Content Placeholder 2"/>
          <p:cNvSpPr txBox="1">
            <a:spLocks/>
          </p:cNvSpPr>
          <p:nvPr/>
        </p:nvSpPr>
        <p:spPr>
          <a:xfrm>
            <a:off x="833414" y="3871531"/>
            <a:ext cx="4948549" cy="1980629"/>
          </a:xfrm>
          <a:prstGeom prst="rect">
            <a:avLst/>
          </a:prstGeom>
          <a:noFill/>
          <a:ln w="12700">
            <a:solidFill>
              <a:schemeClr val="tx1">
                <a:lumMod val="75000"/>
                <a:lumOff val="25000"/>
              </a:schemeClr>
            </a:solid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000" b="1" smtClean="0"/>
              <a:t>Bootstrap </a:t>
            </a:r>
            <a:endParaRPr lang="en-US" sz="2000" b="1" dirty="0" smtClean="0"/>
          </a:p>
          <a:p>
            <a:pPr>
              <a:spcAft>
                <a:spcPts val="1200"/>
              </a:spcAft>
            </a:pPr>
            <a:r>
              <a:rPr lang="en-US" sz="2000" b="1" dirty="0" smtClean="0"/>
              <a:t>Standard Errors </a:t>
            </a:r>
          </a:p>
          <a:p>
            <a:pPr>
              <a:spcAft>
                <a:spcPts val="1200"/>
              </a:spcAft>
            </a:pPr>
            <a:r>
              <a:rPr lang="en-US" sz="2000" b="1" dirty="0" smtClean="0"/>
              <a:t>Hypothesis Testing</a:t>
            </a:r>
          </a:p>
          <a:p>
            <a:pPr>
              <a:spcAft>
                <a:spcPts val="1200"/>
              </a:spcAft>
            </a:pPr>
            <a:r>
              <a:rPr lang="en-US" sz="2000" b="1" dirty="0" smtClean="0"/>
              <a:t>Confidence Intervals</a:t>
            </a:r>
          </a:p>
          <a:p>
            <a:pPr>
              <a:spcAft>
                <a:spcPts val="1200"/>
              </a:spcAft>
            </a:pPr>
            <a:endParaRPr lang="en-US" sz="2000" dirty="0" smtClean="0"/>
          </a:p>
          <a:p>
            <a:pPr>
              <a:spcAft>
                <a:spcPts val="1200"/>
              </a:spcAft>
            </a:pPr>
            <a:endParaRPr lang="en-US" sz="2000" dirty="0"/>
          </a:p>
        </p:txBody>
      </p:sp>
    </p:spTree>
    <p:extLst>
      <p:ext uri="{BB962C8B-B14F-4D97-AF65-F5344CB8AC3E}">
        <p14:creationId xmlns:p14="http://schemas.microsoft.com/office/powerpoint/2010/main" val="584135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xmlns="" id="{085DFFF8-EA9A-AE4A-8D11-94D2F20D0170}"/>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Extend the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a16="http://schemas.microsoft.com/office/drawing/2014/main" xmlns="" id="{58D39162-75B0-0D4E-BD90-7F73BB12168F}"/>
              </a:ext>
            </a:extLst>
          </p:cNvPr>
          <p:cNvGrpSpPr/>
          <p:nvPr/>
        </p:nvGrpSpPr>
        <p:grpSpPr>
          <a:xfrm>
            <a:off x="7428078" y="194857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r>
                            <a:rPr lang="en-US" i="1">
                              <a:latin typeface="Cambria Math" panose="02040503050406030204" pitchFamily="18" charset="0"/>
                              <a:ea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5696"/>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xmlns=""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a16="http://schemas.microsoft.com/office/drawing/2014/main" xmlns=""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xmlns=""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a16="http://schemas.microsoft.com/office/drawing/2014/main" xmlns="" id="{F8CF77CA-E6D2-0C4D-B979-24ED101EC170}"/>
              </a:ext>
            </a:extLst>
          </p:cNvPr>
          <p:cNvGrpSpPr/>
          <p:nvPr/>
        </p:nvGrpSpPr>
        <p:grpSpPr>
          <a:xfrm>
            <a:off x="7210402" y="3192493"/>
            <a:ext cx="4505647" cy="1825367"/>
            <a:chOff x="7210402" y="3192493"/>
            <a:chExt cx="4505647" cy="1825367"/>
          </a:xfrm>
        </p:grpSpPr>
        <p:sp>
          <p:nvSpPr>
            <p:cNvPr id="29" name="5-Point Star 28"/>
            <p:cNvSpPr/>
            <p:nvPr/>
          </p:nvSpPr>
          <p:spPr>
            <a:xfrm>
              <a:off x="7628351" y="3241396"/>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A57C4E67-F7BA-1B4F-9CA5-15165EE834F1}"/>
                    </a:ext>
                  </a:extLst>
                </p:cNvPr>
                <p:cNvSpPr txBox="1"/>
                <p:nvPr/>
              </p:nvSpPr>
              <p:spPr>
                <a:xfrm>
                  <a:off x="9472486" y="4534394"/>
                  <a:ext cx="2243563" cy="483466"/>
                </a:xfrm>
                <a:prstGeom prst="rect">
                  <a:avLst/>
                </a:prstGeom>
                <a:noFill/>
              </p:spPr>
              <p:txBody>
                <a:bodyPr wrap="none" rtlCol="0">
                  <a:spAutoFit/>
                </a:bodyPr>
                <a:lstStyle/>
                <a:p>
                  <a:r>
                    <a:rPr lang="en-US" dirty="0">
                      <a:ea typeface="Karla" charset="0"/>
                    </a:rPr>
                    <a:t>Predict </a:t>
                  </a:r>
                  <a14:m>
                    <m:oMath xmlns:m="http://schemas.openxmlformats.org/officeDocument/2006/math">
                      <m:acc>
                        <m:accPr>
                          <m:chr m:val="̂"/>
                          <m:ctrlPr>
                            <a:rPr lang="en-US" i="1" smtClean="0">
                              <a:latin typeface="Cambria Math" charset="0"/>
                              <a:ea typeface="Karla" charset="0"/>
                            </a:rPr>
                          </m:ctrlPr>
                        </m:accPr>
                        <m:e>
                          <m:sSub>
                            <m:sSubPr>
                              <m:ctrlPr>
                                <a:rPr lang="en-US" i="1">
                                  <a:latin typeface="Cambria Math" charset="0"/>
                                  <a:ea typeface="Karla" charset="0"/>
                                </a:rPr>
                              </m:ctrlPr>
                            </m:sSubPr>
                            <m:e>
                              <m:r>
                                <a:rPr lang="en-US" i="1">
                                  <a:latin typeface="Cambria Math" panose="02040503050406030204" pitchFamily="18" charset="0"/>
                                  <a:ea typeface="Karla" charset="0"/>
                                </a:rPr>
                                <m:t>𝑦</m:t>
                              </m:r>
                            </m:e>
                            <m:sub>
                              <m:r>
                                <a:rPr lang="en-US" b="0" i="1" smtClean="0">
                                  <a:latin typeface="Cambria Math" charset="0"/>
                                  <a:ea typeface="Karla" charset="0"/>
                                </a:rPr>
                                <m:t>𝑞</m:t>
                              </m:r>
                              <m:r>
                                <a:rPr lang="en-US" i="1">
                                  <a:latin typeface="Cambria Math" panose="02040503050406030204" pitchFamily="18" charset="0"/>
                                  <a:ea typeface="Karla" charset="0"/>
                                </a:rPr>
                                <m:t> </m:t>
                              </m:r>
                            </m:sub>
                          </m:sSub>
                        </m:e>
                      </m:acc>
                      <m:r>
                        <a:rPr lang="en-US" b="0" i="1" smtClean="0">
                          <a:latin typeface="Cambria Math" panose="02040503050406030204" pitchFamily="18" charset="0"/>
                          <a:ea typeface="Karla" charset="0"/>
                        </a:rPr>
                        <m:t>=</m:t>
                      </m:r>
                      <m:f>
                        <m:fPr>
                          <m:ctrlPr>
                            <a:rPr lang="mr-IN" b="0" i="1" smtClean="0">
                              <a:latin typeface="Cambria Math" charset="0"/>
                              <a:ea typeface="Karla" charset="0"/>
                            </a:rPr>
                          </m:ctrlPr>
                        </m:fPr>
                        <m:num>
                          <m:r>
                            <a:rPr lang="en-US" b="0" i="1" smtClean="0">
                              <a:latin typeface="Cambria Math" charset="0"/>
                              <a:ea typeface="Karla" charset="0"/>
                            </a:rPr>
                            <m:t>1</m:t>
                          </m:r>
                        </m:num>
                        <m:den>
                          <m:r>
                            <a:rPr lang="en-US" b="0" i="1" smtClean="0">
                              <a:latin typeface="Cambria Math" charset="0"/>
                              <a:ea typeface="Karla" charset="0"/>
                            </a:rPr>
                            <m:t>𝑘</m:t>
                          </m:r>
                        </m:den>
                      </m:f>
                      <m:nary>
                        <m:naryPr>
                          <m:chr m:val="∑"/>
                          <m:ctrlPr>
                            <a:rPr lang="is-IS" b="0" i="1" smtClean="0">
                              <a:latin typeface="Cambria Math" charset="0"/>
                              <a:ea typeface="Karla" charset="0"/>
                            </a:rPr>
                          </m:ctrlPr>
                        </m:naryPr>
                        <m:sub>
                          <m:r>
                            <m:rPr>
                              <m:brk m:alnAt="23"/>
                            </m:rPr>
                            <a:rPr lang="en-US" b="0" i="1" smtClean="0">
                              <a:latin typeface="Cambria Math" charset="0"/>
                              <a:ea typeface="Karla" charset="0"/>
                            </a:rPr>
                            <m:t>𝑖</m:t>
                          </m:r>
                        </m:sub>
                        <m:sup>
                          <m:r>
                            <a:rPr lang="en-US" b="0" i="1" smtClean="0">
                              <a:latin typeface="Cambria Math" charset="0"/>
                              <a:ea typeface="Karla" charset="0"/>
                            </a:rPr>
                            <m:t>𝑘</m:t>
                          </m:r>
                        </m:sup>
                        <m:e>
                          <m:sSub>
                            <m:sSubPr>
                              <m:ctrlPr>
                                <a:rPr lang="en-US" b="0" i="1" smtClean="0">
                                  <a:latin typeface="Cambria Math" charset="0"/>
                                  <a:ea typeface="Karla" charset="0"/>
                                </a:rPr>
                              </m:ctrlPr>
                            </m:sSubPr>
                            <m:e>
                              <m:r>
                                <a:rPr lang="en-US" b="0" i="1" smtClean="0">
                                  <a:latin typeface="Cambria Math" charset="0"/>
                                  <a:ea typeface="Karla" charset="0"/>
                                </a:rPr>
                                <m:t>𝑦</m:t>
                              </m:r>
                            </m:e>
                            <m:sub>
                              <m:sSub>
                                <m:sSubPr>
                                  <m:ctrlPr>
                                    <a:rPr lang="en-US" b="0" i="1" smtClean="0">
                                      <a:latin typeface="Cambria Math"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𝑖</m:t>
                                  </m:r>
                                </m:sub>
                              </m:sSub>
                            </m:sub>
                          </m:sSub>
                        </m:e>
                      </m:nary>
                    </m:oMath>
                  </a14:m>
                  <a:endParaRPr lang="en-US" dirty="0"/>
                </a:p>
              </p:txBody>
            </p:sp>
          </mc:Choice>
          <mc:Fallback xmlns="">
            <p:sp>
              <p:nvSpPr>
                <p:cNvPr id="18" name="TextBox 17">
                  <a:extLst>
                    <a:ext uri="{FF2B5EF4-FFF2-40B4-BE49-F238E27FC236}">
                      <a16:creationId xmlns:a16="http://schemas.microsoft.com/office/drawing/2014/main" xmlns="" xmlns:a14="http://schemas.microsoft.com/office/drawing/2010/main" id="{A57C4E67-F7BA-1B4F-9CA5-15165EE834F1}"/>
                    </a:ext>
                  </a:extLst>
                </p:cNvPr>
                <p:cNvSpPr txBox="1">
                  <a:spLocks noRot="1" noChangeAspect="1" noMove="1" noResize="1" noEditPoints="1" noAdjustHandles="1" noChangeArrowheads="1" noChangeShapeType="1" noTextEdit="1"/>
                </p:cNvSpPr>
                <p:nvPr/>
              </p:nvSpPr>
              <p:spPr>
                <a:xfrm>
                  <a:off x="9472486" y="4534394"/>
                  <a:ext cx="2243563" cy="483466"/>
                </a:xfrm>
                <a:prstGeom prst="rect">
                  <a:avLst/>
                </a:prstGeom>
                <a:blipFill rotWithShape="0">
                  <a:blip r:embed="rId6"/>
                  <a:stretch>
                    <a:fillRect l="-2446" t="-79747" r="-11957" b="-1316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xmlns="" id="{04DD8431-5EE5-D94C-BBAF-83030708D12D}"/>
                    </a:ext>
                  </a:extLst>
                </p:cNvPr>
                <p:cNvSpPr/>
                <p:nvPr/>
              </p:nvSpPr>
              <p:spPr>
                <a:xfrm>
                  <a:off x="7210402" y="3192493"/>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0402" y="3192493"/>
                  <a:ext cx="462755" cy="390748"/>
                </a:xfrm>
                <a:prstGeom prst="rect">
                  <a:avLst/>
                </a:prstGeom>
                <a:blipFill rotWithShape="0">
                  <a:blip r:embed="rId7"/>
                  <a:stretch>
                    <a:fillRect t="-1563" r="-13158" b="-3125"/>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xmlns="" id="{9F040EF2-ACF6-A745-887C-84FC55FB1159}"/>
              </a:ext>
            </a:extLst>
          </p:cNvPr>
          <p:cNvGrpSpPr/>
          <p:nvPr/>
        </p:nvGrpSpPr>
        <p:grpSpPr>
          <a:xfrm>
            <a:off x="5507915" y="2699766"/>
            <a:ext cx="6060089" cy="1430651"/>
            <a:chOff x="5507915" y="2699766"/>
            <a:chExt cx="6060089" cy="1430651"/>
          </a:xfrm>
        </p:grpSpPr>
        <p:grpSp>
          <p:nvGrpSpPr>
            <p:cNvPr id="15" name="Group 14">
              <a:extLst>
                <a:ext uri="{FF2B5EF4-FFF2-40B4-BE49-F238E27FC236}">
                  <a16:creationId xmlns:a16="http://schemas.microsoft.com/office/drawing/2014/main" xmlns=""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xmlns=""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b="0" i="1" smtClean="0">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panose="02040503050406030204" pitchFamily="18" charset="0"/>
                                <a:ea typeface="Karla" charset="0"/>
                              </a:rPr>
                              <m:t>𝑖</m:t>
                            </m:r>
                          </m:sub>
                        </m:sSub>
                        <m:r>
                          <a:rPr lang="en-US" b="0" i="1" smtClean="0">
                            <a:latin typeface="Cambria Math" panose="02040503050406030204" pitchFamily="18" charset="0"/>
                            <a:ea typeface="Karla" charset="0"/>
                          </a:rPr>
                          <m:t>)</m:t>
                        </m:r>
                      </m:oMath>
                    </a14:m>
                    <a:endParaRPr lang="en-US" dirty="0">
                      <a:latin typeface="Karla" charset="0"/>
                      <a:ea typeface="Karla" charset="0"/>
                      <a:cs typeface="Karla" charset="0"/>
                    </a:endParaRPr>
                  </a:p>
                  <a:p>
                    <a:endParaRPr lang="en-US" dirty="0"/>
                  </a:p>
                </p:txBody>
              </p:sp>
            </mc:Choice>
            <mc:Fallback xmlns="">
              <p:sp>
                <p:nvSpPr>
                  <p:cNvPr id="9" name="TextBox 8">
                    <a:extLst>
                      <a:ext uri="{FF2B5EF4-FFF2-40B4-BE49-F238E27FC236}">
                        <a16:creationId xmlns:a16="http://schemas.microsoft.com/office/drawing/2014/main" xmlns:a14="http://schemas.microsoft.com/office/drawing/2010/main" xmlns=""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a16="http://schemas.microsoft.com/office/drawing/2014/main" xmlns=""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6454592" y="2855245"/>
            <a:ext cx="5445382" cy="2092987"/>
            <a:chOff x="6454592" y="2855245"/>
            <a:chExt cx="5445382" cy="2092987"/>
          </a:xfrm>
        </p:grpSpPr>
        <p:grpSp>
          <p:nvGrpSpPr>
            <p:cNvPr id="17" name="Group 16">
              <a:extLst>
                <a:ext uri="{FF2B5EF4-FFF2-40B4-BE49-F238E27FC236}">
                  <a16:creationId xmlns:a16="http://schemas.microsoft.com/office/drawing/2014/main" xmlns="" id="{1D6B86BF-BE0F-2948-BBC2-5B8DF7A859C2}"/>
                </a:ext>
              </a:extLst>
            </p:cNvPr>
            <p:cNvGrpSpPr/>
            <p:nvPr/>
          </p:nvGrpSpPr>
          <p:grpSpPr>
            <a:xfrm>
              <a:off x="8104340" y="3444807"/>
              <a:ext cx="3795634" cy="1503425"/>
              <a:chOff x="8104340" y="3444807"/>
              <a:chExt cx="3795634" cy="150342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41BA71BA-9145-5D40-93DD-F60C475CECD0}"/>
                      </a:ext>
                    </a:extLst>
                  </p:cNvPr>
                  <p:cNvSpPr txBox="1"/>
                  <p:nvPr/>
                </p:nvSpPr>
                <p:spPr>
                  <a:xfrm>
                    <a:off x="9472486" y="3444807"/>
                    <a:ext cx="2427488" cy="1503425"/>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k-nearest neighbors, </a:t>
                    </a:r>
                    <a14:m>
                      <m:oMath xmlns:m="http://schemas.openxmlformats.org/officeDocument/2006/math">
                        <m:sSub>
                          <m:sSubPr>
                            <m:ctrlPr>
                              <a:rPr lang="en-US" b="0" i="1" smtClean="0">
                                <a:latin typeface="Cambria Math" charset="0"/>
                                <a:ea typeface="Karla" charset="0"/>
                              </a:rPr>
                            </m:ctrlPr>
                          </m:sSubPr>
                          <m:e>
                            <m:r>
                              <a:rPr lang="en-US" b="0" i="1" smtClean="0">
                                <a:latin typeface="Cambria Math" charset="0"/>
                                <a:ea typeface="Karla" charset="0"/>
                              </a:rPr>
                              <m:t>𝑥</m:t>
                            </m:r>
                          </m:e>
                          <m:sub>
                            <m:sSub>
                              <m:sSubPr>
                                <m:ctrlPr>
                                  <a:rPr lang="en-US" b="0" i="1" smtClean="0">
                                    <a:latin typeface="Cambria Math"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1</m:t>
                                </m:r>
                              </m:sub>
                            </m:sSub>
                          </m:sub>
                        </m:sSub>
                        <m:r>
                          <a:rPr lang="en-US" b="0" i="1" smtClean="0">
                            <a:latin typeface="Cambria Math" charset="0"/>
                            <a:ea typeface="Karla" charset="0"/>
                          </a:rPr>
                          <m:t>,…,</m:t>
                        </m:r>
                        <m:sSub>
                          <m:sSubPr>
                            <m:ctrlPr>
                              <a:rPr lang="en-US" i="1">
                                <a:latin typeface="Cambria Math" charset="0"/>
                                <a:ea typeface="Karla" charset="0"/>
                              </a:rPr>
                            </m:ctrlPr>
                          </m:sSubPr>
                          <m:e>
                            <m:r>
                              <a:rPr lang="en-US" i="1">
                                <a:latin typeface="Cambria Math" charset="0"/>
                                <a:ea typeface="Karla" charset="0"/>
                              </a:rPr>
                              <m:t>𝑥</m:t>
                            </m:r>
                          </m:e>
                          <m:sub>
                            <m:sSub>
                              <m:sSubPr>
                                <m:ctrlPr>
                                  <a:rPr lang="en-US" i="1">
                                    <a:latin typeface="Cambria Math" charset="0"/>
                                    <a:ea typeface="Karla" charset="0"/>
                                  </a:rPr>
                                </m:ctrlPr>
                              </m:sSubPr>
                              <m:e>
                                <m:r>
                                  <a:rPr lang="en-US" i="1">
                                    <a:latin typeface="Cambria Math" charset="0"/>
                                    <a:ea typeface="Karla" charset="0"/>
                                  </a:rPr>
                                  <m:t>𝑞</m:t>
                                </m:r>
                              </m:e>
                              <m:sub>
                                <m:r>
                                  <a:rPr lang="en-US" b="0" i="1" smtClean="0">
                                    <a:latin typeface="Cambria Math" charset="0"/>
                                    <a:ea typeface="Karla" charset="0"/>
                                  </a:rPr>
                                  <m:t>𝑘</m:t>
                                </m:r>
                              </m:sub>
                            </m:sSub>
                          </m:sub>
                        </m:sSub>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p>
                </p:txBody>
              </p:sp>
            </mc:Choice>
            <mc:Fallback xmlns="">
              <p:sp>
                <p:nvSpPr>
                  <p:cNvPr id="14" name="TextBox 13">
                    <a:extLst>
                      <a:ext uri="{FF2B5EF4-FFF2-40B4-BE49-F238E27FC236}">
                        <a16:creationId xmlns:a16="http://schemas.microsoft.com/office/drawing/2014/main" xmlns="" xmlns:a14="http://schemas.microsoft.com/office/drawing/2010/main" id="{41BA71BA-9145-5D40-93DD-F60C475CECD0}"/>
                      </a:ext>
                    </a:extLst>
                  </p:cNvPr>
                  <p:cNvSpPr txBox="1">
                    <a:spLocks noRot="1" noChangeAspect="1" noMove="1" noResize="1" noEditPoints="1" noAdjustHandles="1" noChangeArrowheads="1" noChangeShapeType="1" noTextEdit="1"/>
                  </p:cNvSpPr>
                  <p:nvPr/>
                </p:nvSpPr>
                <p:spPr>
                  <a:xfrm>
                    <a:off x="9472486" y="3444807"/>
                    <a:ext cx="2427488" cy="1503425"/>
                  </a:xfrm>
                  <a:prstGeom prst="rect">
                    <a:avLst/>
                  </a:prstGeom>
                  <a:blipFill rotWithShape="0">
                    <a:blip r:embed="rId9"/>
                    <a:stretch>
                      <a:fillRect l="-2261"/>
                    </a:stretch>
                  </a:blipFill>
                </p:spPr>
                <p:txBody>
                  <a:bodyPr/>
                  <a:lstStyle/>
                  <a:p>
                    <a:r>
                      <a:rPr lang="en-US">
                        <a:noFill/>
                      </a:rPr>
                      <a:t> </a:t>
                    </a:r>
                  </a:p>
                </p:txBody>
              </p:sp>
            </mc:Fallback>
          </mc:AlternateContent>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Freeform 26"/>
            <p:cNvSpPr/>
            <p:nvPr/>
          </p:nvSpPr>
          <p:spPr>
            <a:xfrm>
              <a:off x="6454592" y="2855245"/>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8088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8B6AC0F7-9DD3-7645-86C0-F63DB6CE6AB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790515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9C8D02AC-B252-AB42-924D-F78A40BBDB49}"/>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419698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Same models on more data</a:t>
            </a:r>
          </a:p>
        </p:txBody>
      </p:sp>
    </p:spTree>
    <p:extLst>
      <p:ext uri="{BB962C8B-B14F-4D97-AF65-F5344CB8AC3E}">
        <p14:creationId xmlns:p14="http://schemas.microsoft.com/office/powerpoint/2010/main" val="712515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k-Nearest Neighbors</a:t>
            </a:r>
          </a:p>
        </p:txBody>
      </p:sp>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54699" y="1536174"/>
            <a:ext cx="10682602" cy="3785652"/>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The </a:t>
            </a:r>
            <a:r>
              <a:rPr lang="en-US" sz="2400" b="1" i="1" dirty="0">
                <a:solidFill>
                  <a:schemeClr val="tx1">
                    <a:lumMod val="75000"/>
                    <a:lumOff val="25000"/>
                  </a:schemeClr>
                </a:solidFill>
                <a:latin typeface="Karla" charset="0"/>
                <a:ea typeface="Karla" charset="0"/>
                <a:cs typeface="Karla" charset="0"/>
              </a:rPr>
              <a:t>k-Nearest Neighbor (</a:t>
            </a:r>
            <a:r>
              <a:rPr lang="en-US" sz="2400" b="1" i="1" dirty="0" err="1">
                <a:solidFill>
                  <a:schemeClr val="tx1">
                    <a:lumMod val="75000"/>
                    <a:lumOff val="25000"/>
                  </a:schemeClr>
                </a:solidFill>
                <a:latin typeface="Karla" charset="0"/>
                <a:ea typeface="Karla" charset="0"/>
                <a:cs typeface="Karla" charset="0"/>
              </a:rPr>
              <a:t>kNN</a:t>
            </a:r>
            <a:r>
              <a:rPr lang="en-US" sz="2400" b="1" i="1" dirty="0">
                <a:solidFill>
                  <a:schemeClr val="tx1">
                    <a:lumMod val="75000"/>
                    <a:lumOff val="25000"/>
                  </a:schemeClr>
                </a:solidFill>
                <a:latin typeface="Karla" charset="0"/>
                <a:ea typeface="Karla" charset="0"/>
                <a:cs typeface="Karla" charset="0"/>
              </a:rPr>
              <a:t>) model</a:t>
            </a:r>
            <a:r>
              <a:rPr lang="en-US" sz="2400" dirty="0">
                <a:solidFill>
                  <a:schemeClr val="tx1">
                    <a:lumMod val="75000"/>
                    <a:lumOff val="25000"/>
                  </a:schemeClr>
                </a:solidFill>
                <a:latin typeface="Karla" charset="0"/>
                <a:ea typeface="Karla" charset="0"/>
                <a:cs typeface="Karla" charset="0"/>
              </a:rPr>
              <a:t> is an intuitive way to predict a quantitative response variable: </a:t>
            </a:r>
          </a:p>
          <a:p>
            <a:endParaRPr lang="en-US" sz="2400" dirty="0">
              <a:solidFill>
                <a:schemeClr val="tx1">
                  <a:lumMod val="75000"/>
                  <a:lumOff val="25000"/>
                </a:schemeClr>
              </a:solidFill>
              <a:latin typeface="Karla" charset="0"/>
              <a:ea typeface="Karla" charset="0"/>
              <a:cs typeface="Karla" charset="0"/>
            </a:endParaRPr>
          </a:p>
          <a:p>
            <a:pPr lvl="1"/>
            <a:r>
              <a:rPr lang="en-US" sz="2400" i="1" dirty="0">
                <a:solidFill>
                  <a:schemeClr val="tx1">
                    <a:lumMod val="75000"/>
                    <a:lumOff val="25000"/>
                  </a:schemeClr>
                </a:solidFill>
                <a:latin typeface="Karla" charset="0"/>
                <a:ea typeface="Karla" charset="0"/>
                <a:cs typeface="Karla" charset="0"/>
              </a:rPr>
              <a:t>to predict a response for a set of observed predictor values, we use the responses of other observations most similar to it</a:t>
            </a:r>
          </a:p>
          <a:p>
            <a:endParaRPr lang="en-US" sz="2400" i="1" dirty="0">
              <a:solidFill>
                <a:schemeClr val="tx1">
                  <a:lumMod val="75000"/>
                  <a:lumOff val="25000"/>
                </a:schemeClr>
              </a:solidFill>
              <a:latin typeface="Karla" charset="0"/>
              <a:ea typeface="Karla" charset="0"/>
              <a:cs typeface="Karla" charset="0"/>
            </a:endParaRPr>
          </a:p>
          <a:p>
            <a:r>
              <a:rPr lang="en-US" sz="2400" b="1" dirty="0">
                <a:solidFill>
                  <a:schemeClr val="tx1">
                    <a:lumMod val="75000"/>
                    <a:lumOff val="25000"/>
                  </a:schemeClr>
                </a:solidFill>
                <a:latin typeface="Karla" charset="0"/>
                <a:ea typeface="Karla" charset="0"/>
                <a:cs typeface="Karla" charset="0"/>
              </a:rPr>
              <a:t>Note: </a:t>
            </a:r>
            <a:r>
              <a:rPr lang="en-US" sz="2400" dirty="0">
                <a:solidFill>
                  <a:schemeClr val="tx1">
                    <a:lumMod val="75000"/>
                    <a:lumOff val="25000"/>
                  </a:schemeClr>
                </a:solidFill>
                <a:latin typeface="Karla" charset="0"/>
                <a:ea typeface="Karla" charset="0"/>
                <a:cs typeface="Karla" charset="0"/>
              </a:rPr>
              <a:t>this strategy can also be applied in classification to predict a categorical variable. We will encounter </a:t>
            </a:r>
            <a:r>
              <a:rPr lang="en-US" sz="2400" dirty="0" err="1">
                <a:solidFill>
                  <a:schemeClr val="tx1">
                    <a:lumMod val="75000"/>
                    <a:lumOff val="25000"/>
                  </a:schemeClr>
                </a:solidFill>
                <a:latin typeface="Karla" charset="0"/>
                <a:ea typeface="Karla" charset="0"/>
                <a:cs typeface="Karla" charset="0"/>
              </a:rPr>
              <a:t>kNN</a:t>
            </a:r>
            <a:r>
              <a:rPr lang="en-US" sz="2400" dirty="0">
                <a:solidFill>
                  <a:schemeClr val="tx1">
                    <a:lumMod val="75000"/>
                    <a:lumOff val="25000"/>
                  </a:schemeClr>
                </a:solidFill>
                <a:latin typeface="Karla" charset="0"/>
                <a:ea typeface="Karla" charset="0"/>
                <a:cs typeface="Karla" charset="0"/>
              </a:rPr>
              <a:t> again later in the course in the context of classification.</a:t>
            </a:r>
          </a:p>
          <a:p>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3911662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98DBDE3-6B97-314D-B65B-37456DCABE7B}"/>
              </a:ext>
            </a:extLst>
          </p:cNvPr>
          <p:cNvPicPr>
            <a:picLocks noChangeAspect="1"/>
          </p:cNvPicPr>
          <p:nvPr/>
        </p:nvPicPr>
        <p:blipFill>
          <a:blip r:embed="rId3"/>
          <a:stretch>
            <a:fillRect/>
          </a:stretch>
        </p:blipFill>
        <p:spPr>
          <a:xfrm>
            <a:off x="4699000" y="2755900"/>
            <a:ext cx="2794000" cy="1346200"/>
          </a:xfrm>
          <a:prstGeom prst="rect">
            <a:avLst/>
          </a:prstGeom>
        </p:spPr>
      </p:pic>
      <p:sp>
        <p:nvSpPr>
          <p:cNvPr id="2" name="Title 1"/>
          <p:cNvSpPr>
            <a:spLocks noGrp="1"/>
          </p:cNvSpPr>
          <p:nvPr>
            <p:ph type="title"/>
          </p:nvPr>
        </p:nvSpPr>
        <p:spPr>
          <a:xfrm>
            <a:off x="0" y="-52251"/>
            <a:ext cx="12192000" cy="880589"/>
          </a:xfrm>
          <a:solidFill>
            <a:schemeClr val="tx1">
              <a:lumMod val="65000"/>
              <a:lumOff val="35000"/>
            </a:schemeClr>
          </a:solidFill>
        </p:spPr>
        <p:txBody>
          <a:bodyPr anchor="ctr"/>
          <a:lstStyle/>
          <a:p>
            <a:pPr algn="justLow">
              <a:spcBef>
                <a:spcPts val="2200"/>
              </a:spcBef>
            </a:pPr>
            <a:r>
              <a:rPr lang="en-US" dirty="0">
                <a:solidFill>
                  <a:schemeClr val="bg1">
                    <a:lumMod val="85000"/>
                  </a:schemeClr>
                </a:solidFill>
              </a:rPr>
              <a:t>	k-Nearest Neighbors - </a:t>
            </a:r>
            <a:r>
              <a:rPr lang="en-US" dirty="0" err="1">
                <a:solidFill>
                  <a:schemeClr val="bg1">
                    <a:lumMod val="85000"/>
                  </a:schemeClr>
                </a:solidFill>
              </a:rPr>
              <a:t>kNN</a:t>
            </a:r>
            <a:endParaRPr lang="en-US" dirty="0">
              <a:solidFill>
                <a:schemeClr val="bg1">
                  <a:lumMod val="8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54699" y="1641623"/>
                <a:ext cx="10682602" cy="4154984"/>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For a fixed a value of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 the predicted response for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𝑖</m:t>
                    </m:r>
                  </m:oMath>
                </a14:m>
                <a:r>
                  <a:rPr lang="en-US" sz="2400" dirty="0">
                    <a:solidFill>
                      <a:schemeClr val="tx1">
                        <a:lumMod val="75000"/>
                        <a:lumOff val="25000"/>
                      </a:schemeClr>
                    </a:solidFill>
                    <a:latin typeface="Karla" charset="0"/>
                    <a:ea typeface="Karla" charset="0"/>
                    <a:cs typeface="Karla" charset="0"/>
                  </a:rPr>
                  <a:t>-</a:t>
                </a:r>
                <a:r>
                  <a:rPr lang="en-US" sz="2400" dirty="0" err="1">
                    <a:solidFill>
                      <a:schemeClr val="tx1">
                        <a:lumMod val="75000"/>
                        <a:lumOff val="25000"/>
                      </a:schemeClr>
                    </a:solidFill>
                    <a:latin typeface="Karla" charset="0"/>
                    <a:ea typeface="Karla" charset="0"/>
                    <a:cs typeface="Karla" charset="0"/>
                  </a:rPr>
                  <a:t>th</a:t>
                </a:r>
                <a:r>
                  <a:rPr lang="en-US" sz="2400" dirty="0">
                    <a:solidFill>
                      <a:schemeClr val="tx1">
                        <a:lumMod val="75000"/>
                        <a:lumOff val="25000"/>
                      </a:schemeClr>
                    </a:solidFill>
                    <a:latin typeface="Karla" charset="0"/>
                    <a:ea typeface="Karla" charset="0"/>
                    <a:cs typeface="Karla" charset="0"/>
                  </a:rPr>
                  <a:t> observation is the average of the observed response of the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-closest observations: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where </a:t>
                </a:r>
                <a14:m>
                  <m:oMath xmlns:m="http://schemas.openxmlformats.org/officeDocument/2006/math">
                    <m:d>
                      <m:dPr>
                        <m:begChr m:val="{"/>
                        <m:endChr m:val="}"/>
                        <m:ctrlPr>
                          <a:rPr lang="en-US" sz="2400" b="0" i="1" smtClean="0">
                            <a:solidFill>
                              <a:schemeClr val="tx1">
                                <a:lumMod val="75000"/>
                                <a:lumOff val="25000"/>
                              </a:schemeClr>
                            </a:solidFill>
                            <a:latin typeface="Cambria Math" charset="0"/>
                            <a:ea typeface="Karla" charset="0"/>
                            <a:cs typeface="Karla" charset="0"/>
                          </a:rPr>
                        </m:ctrlPr>
                      </m:dPr>
                      <m:e>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𝑥</m:t>
                            </m:r>
                          </m:e>
                          <m:sub>
                            <m:r>
                              <a:rPr lang="en-US" sz="2400" b="0" i="1" smtClean="0">
                                <a:solidFill>
                                  <a:schemeClr val="tx1">
                                    <a:lumMod val="75000"/>
                                    <a:lumOff val="25000"/>
                                  </a:schemeClr>
                                </a:solidFill>
                                <a:latin typeface="Cambria Math" charset="0"/>
                                <a:ea typeface="Karla" charset="0"/>
                                <a:cs typeface="Karla" charset="0"/>
                              </a:rPr>
                              <m:t>𝑛</m:t>
                            </m:r>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𝑥</m:t>
                            </m:r>
                          </m:e>
                          <m:sub>
                            <m:r>
                              <a:rPr lang="en-US" sz="2400" i="1">
                                <a:solidFill>
                                  <a:schemeClr val="tx1">
                                    <a:lumMod val="75000"/>
                                    <a:lumOff val="25000"/>
                                  </a:schemeClr>
                                </a:solidFill>
                                <a:latin typeface="Cambria Math" charset="0"/>
                                <a:ea typeface="Karla" charset="0"/>
                                <a:cs typeface="Karla" charset="0"/>
                              </a:rPr>
                              <m:t>𝑛</m:t>
                            </m:r>
                            <m:r>
                              <a:rPr lang="en-US" sz="2400" b="0" i="1" smtClean="0">
                                <a:solidFill>
                                  <a:schemeClr val="tx1">
                                    <a:lumMod val="75000"/>
                                    <a:lumOff val="25000"/>
                                  </a:schemeClr>
                                </a:solidFill>
                                <a:latin typeface="Cambria Math" charset="0"/>
                                <a:ea typeface="Karla" charset="0"/>
                                <a:cs typeface="Karla" charset="0"/>
                              </a:rPr>
                              <m:t>𝑘</m:t>
                            </m:r>
                          </m:sub>
                        </m:sSub>
                      </m:e>
                    </m:d>
                  </m:oMath>
                </a14:m>
                <a:r>
                  <a:rPr lang="en-US" sz="2400" dirty="0">
                    <a:solidFill>
                      <a:schemeClr val="tx1">
                        <a:lumMod val="75000"/>
                        <a:lumOff val="25000"/>
                      </a:schemeClr>
                    </a:solidFill>
                    <a:latin typeface="Karla" charset="0"/>
                    <a:ea typeface="Karla" charset="0"/>
                    <a:cs typeface="Karla" charset="0"/>
                  </a:rPr>
                  <a:t> are the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 observations most similar to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𝑥</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a:t>
                </a:r>
                <a:r>
                  <a:rPr lang="en-US" sz="2400" i="1" dirty="0">
                    <a:solidFill>
                      <a:schemeClr val="tx1">
                        <a:lumMod val="75000"/>
                        <a:lumOff val="25000"/>
                      </a:schemeClr>
                    </a:solidFill>
                    <a:latin typeface="Karla" charset="0"/>
                    <a:ea typeface="Karla" charset="0"/>
                    <a:cs typeface="Karla" charset="0"/>
                  </a:rPr>
                  <a:t>similar</a:t>
                </a:r>
                <a:r>
                  <a:rPr lang="en-US" sz="2400" dirty="0">
                    <a:solidFill>
                      <a:schemeClr val="tx1">
                        <a:lumMod val="75000"/>
                        <a:lumOff val="25000"/>
                      </a:schemeClr>
                    </a:solidFill>
                    <a:latin typeface="Karla" charset="0"/>
                    <a:ea typeface="Karla" charset="0"/>
                    <a:cs typeface="Karla" charset="0"/>
                  </a:rPr>
                  <a:t> refers to a notion of distance between predictors).</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54699" y="1641623"/>
                <a:ext cx="10682602" cy="4154984"/>
              </a:xfrm>
              <a:prstGeom prst="rect">
                <a:avLst/>
              </a:prstGeom>
              <a:blipFill rotWithShape="0">
                <a:blip r:embed="rId4"/>
                <a:stretch>
                  <a:fillRect l="-913" t="-1173"/>
                </a:stretch>
              </a:blipFill>
            </p:spPr>
            <p:txBody>
              <a:bodyPr/>
              <a:lstStyle/>
              <a:p>
                <a:r>
                  <a:rPr lang="en-US">
                    <a:noFill/>
                  </a:rPr>
                  <a:t> </a:t>
                </a:r>
              </a:p>
            </p:txBody>
          </p:sp>
        </mc:Fallback>
      </mc:AlternateContent>
    </p:spTree>
    <p:extLst>
      <p:ext uri="{BB962C8B-B14F-4D97-AF65-F5344CB8AC3E}">
        <p14:creationId xmlns:p14="http://schemas.microsoft.com/office/powerpoint/2010/main" val="4060109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3"/>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p:spTree>
    <p:extLst>
      <p:ext uri="{BB962C8B-B14F-4D97-AF65-F5344CB8AC3E}">
        <p14:creationId xmlns:p14="http://schemas.microsoft.com/office/powerpoint/2010/main" val="1287133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Error Evaluation</a:t>
            </a:r>
          </a:p>
        </p:txBody>
      </p:sp>
      <p:sp>
        <p:nvSpPr>
          <p:cNvPr id="3" name="Slide Number Placeholder 2"/>
          <p:cNvSpPr>
            <a:spLocks noGrp="1"/>
          </p:cNvSpPr>
          <p:nvPr>
            <p:ph type="sldNum" sz="quarter" idx="12"/>
          </p:nvPr>
        </p:nvSpPr>
        <p:spPr/>
        <p:txBody>
          <a:bodyPr/>
          <a:lstStyle/>
          <a:p>
            <a:fld id="{81B7CCDB-6D39-0547-B7B3-C80E39D6513A}" type="slidenum">
              <a:rPr lang="en-US" smtClean="0"/>
              <a:t>25</a:t>
            </a:fld>
            <a:endParaRPr lang="en-US"/>
          </a:p>
        </p:txBody>
      </p:sp>
    </p:spTree>
    <p:extLst>
      <p:ext uri="{BB962C8B-B14F-4D97-AF65-F5344CB8AC3E}">
        <p14:creationId xmlns:p14="http://schemas.microsoft.com/office/powerpoint/2010/main" val="1293905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E0BB9446-A2B0-3F43-A16B-44064BB18F8E}"/>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26</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32047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Start with some data.</a:t>
            </a:r>
          </a:p>
        </p:txBody>
      </p:sp>
    </p:spTree>
    <p:extLst>
      <p:ext uri="{BB962C8B-B14F-4D97-AF65-F5344CB8AC3E}">
        <p14:creationId xmlns:p14="http://schemas.microsoft.com/office/powerpoint/2010/main" val="1116161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97A66C0A-919C-7D4F-A11E-94FE485D1D5C}"/>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0486659"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Hide some of the data from the model. This is called </a:t>
            </a:r>
            <a:r>
              <a:rPr lang="en-US" sz="2400" b="1" dirty="0">
                <a:solidFill>
                  <a:schemeClr val="tx1">
                    <a:lumMod val="75000"/>
                    <a:lumOff val="25000"/>
                  </a:schemeClr>
                </a:solidFill>
                <a:latin typeface="Karla" charset="0"/>
                <a:ea typeface="Karla" charset="0"/>
                <a:cs typeface="Karla" charset="0"/>
              </a:rPr>
              <a:t>train-test</a:t>
            </a:r>
            <a:r>
              <a:rPr lang="en-US" sz="2400" dirty="0">
                <a:solidFill>
                  <a:schemeClr val="tx1">
                    <a:lumMod val="75000"/>
                    <a:lumOff val="25000"/>
                  </a:schemeClr>
                </a:solidFill>
                <a:latin typeface="Karla" charset="0"/>
                <a:ea typeface="Karla" charset="0"/>
                <a:cs typeface="Karla" charset="0"/>
              </a:rPr>
              <a:t> split. </a:t>
            </a:r>
          </a:p>
        </p:txBody>
      </p:sp>
      <mc:AlternateContent xmlns:mc="http://schemas.openxmlformats.org/markup-compatibility/2006" xmlns:a14="http://schemas.microsoft.com/office/drawing/2010/main">
        <mc:Choice Requires="a14">
          <p:sp>
            <p:nvSpPr>
              <p:cNvPr id="5" name="TextBox 4"/>
              <p:cNvSpPr txBox="1"/>
              <p:nvPr/>
            </p:nvSpPr>
            <p:spPr>
              <a:xfrm>
                <a:off x="9678074" y="1943746"/>
                <a:ext cx="2164634" cy="3046988"/>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We use the train set to estimate </a:t>
                </a:r>
                <a14:m>
                  <m:oMath xmlns:m="http://schemas.openxmlformats.org/officeDocument/2006/math">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panose="02040503050406030204" pitchFamily="18" charset="0"/>
                            <a:ea typeface="Karla" charset="0"/>
                            <a:cs typeface="Karla" charset="0"/>
                          </a:rPr>
                          <m:t>𝑦</m:t>
                        </m:r>
                      </m:e>
                    </m:acc>
                    <m:r>
                      <a:rPr lang="en-US" sz="2400">
                        <a:solidFill>
                          <a:schemeClr val="tx1">
                            <a:lumMod val="75000"/>
                            <a:lumOff val="25000"/>
                          </a:schemeClr>
                        </a:solidFill>
                        <a:latin typeface="Cambria Math" panose="02040503050406030204" pitchFamily="18"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and the test set to evaluate the model. </a:t>
                </a:r>
              </a:p>
              <a:p>
                <a:endParaRPr lang="en-US" sz="2400"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678074" y="1943746"/>
                <a:ext cx="2164634" cy="3046988"/>
              </a:xfrm>
              <a:prstGeom prst="rect">
                <a:avLst/>
              </a:prstGeom>
              <a:blipFill rotWithShape="0">
                <a:blip r:embed="rId4"/>
                <a:stretch>
                  <a:fillRect l="-4507" t="-1600"/>
                </a:stretch>
              </a:blipFill>
            </p:spPr>
            <p:txBody>
              <a:bodyPr/>
              <a:lstStyle/>
              <a:p>
                <a:r>
                  <a:rPr lang="en-US">
                    <a:noFill/>
                  </a:rPr>
                  <a:t> </a:t>
                </a:r>
              </a:p>
            </p:txBody>
          </p:sp>
        </mc:Fallback>
      </mc:AlternateContent>
    </p:spTree>
    <p:extLst>
      <p:ext uri="{BB962C8B-B14F-4D97-AF65-F5344CB8AC3E}">
        <p14:creationId xmlns:p14="http://schemas.microsoft.com/office/powerpoint/2010/main" val="1367970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2C55CDF5-DBA0-1E44-8F2B-7E3A17BD1E9E}"/>
              </a:ext>
            </a:extLst>
          </p:cNvPr>
          <p:cNvPicPr>
            <a:picLocks noChangeAspect="1"/>
          </p:cNvPicPr>
          <p:nvPr/>
        </p:nvPicPr>
        <p:blipFill>
          <a:blip r:embed="rId3"/>
          <a:stretch>
            <a:fillRect/>
          </a:stretch>
        </p:blipFill>
        <p:spPr>
          <a:xfrm>
            <a:off x="2615182" y="1463040"/>
            <a:ext cx="6858255" cy="457217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274992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Estimate </a:t>
                </a:r>
                <a14:m>
                  <m:oMath xmlns:m="http://schemas.openxmlformats.org/officeDocument/2006/math">
                    <m:acc>
                      <m:accPr>
                        <m:chr m:val="̂"/>
                        <m:ctrlPr>
                          <a:rPr lang="en-US" sz="2400" b="0" i="1" smtClean="0">
                            <a:solidFill>
                              <a:schemeClr val="tx1">
                                <a:lumMod val="75000"/>
                                <a:lumOff val="25000"/>
                              </a:schemeClr>
                            </a:solidFill>
                            <a:latin typeface="Cambria Math" charset="0"/>
                            <a:ea typeface="Karla" charset="0"/>
                          </a:rPr>
                        </m:ctrlPr>
                      </m:accPr>
                      <m:e>
                        <m:r>
                          <a:rPr lang="en-US" sz="2400" b="0" i="1" smtClean="0">
                            <a:solidFill>
                              <a:schemeClr val="tx1">
                                <a:lumMod val="75000"/>
                                <a:lumOff val="25000"/>
                              </a:schemeClr>
                            </a:solidFill>
                            <a:latin typeface="Cambria Math" charset="0"/>
                            <a:ea typeface="Karla" charset="0"/>
                          </a:rPr>
                          <m:t>𝑦</m:t>
                        </m:r>
                      </m:e>
                    </m:acc>
                  </m:oMath>
                </a14:m>
                <a:r>
                  <a:rPr lang="en-US" sz="2400" dirty="0">
                    <a:solidFill>
                      <a:schemeClr val="tx1">
                        <a:lumMod val="75000"/>
                        <a:lumOff val="25000"/>
                      </a:schemeClr>
                    </a:solidFill>
                    <a:latin typeface="Karla" charset="0"/>
                    <a:ea typeface="Karla" charset="0"/>
                    <a:cs typeface="Karla" charset="0"/>
                  </a:rPr>
                  <a:t> for </a:t>
                </a:r>
                <a:r>
                  <a:rPr lang="en-US" sz="2400" i="1" dirty="0">
                    <a:solidFill>
                      <a:schemeClr val="tx1">
                        <a:lumMod val="75000"/>
                        <a:lumOff val="25000"/>
                      </a:schemeClr>
                    </a:solidFill>
                    <a:latin typeface="Karla" charset="0"/>
                    <a:ea typeface="Karla" charset="0"/>
                    <a:cs typeface="Karla" charset="0"/>
                  </a:rPr>
                  <a:t>k=1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2749920" cy="461665"/>
              </a:xfrm>
              <a:prstGeom prst="rect">
                <a:avLst/>
              </a:prstGeom>
              <a:blipFill rotWithShape="0">
                <a:blip r:embed="rId4"/>
                <a:stretch>
                  <a:fillRect l="-3548" t="-10526" r="-2439" b="-28947"/>
                </a:stretch>
              </a:blipFill>
            </p:spPr>
            <p:txBody>
              <a:bodyPr/>
              <a:lstStyle/>
              <a:p>
                <a:r>
                  <a:rPr lang="en-US">
                    <a:noFill/>
                  </a:rPr>
                  <a:t> </a:t>
                </a:r>
              </a:p>
            </p:txBody>
          </p:sp>
        </mc:Fallback>
      </mc:AlternateContent>
    </p:spTree>
    <p:extLst>
      <p:ext uri="{BB962C8B-B14F-4D97-AF65-F5344CB8AC3E}">
        <p14:creationId xmlns:p14="http://schemas.microsoft.com/office/powerpoint/2010/main" val="1015016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608DB2-9A91-5444-957D-960B2C9EBEB1}"/>
              </a:ext>
            </a:extLst>
          </p:cNvPr>
          <p:cNvSpPr>
            <a:spLocks noGrp="1"/>
          </p:cNvSpPr>
          <p:nvPr>
            <p:ph type="title"/>
          </p:nvPr>
        </p:nvSpPr>
        <p:spPr/>
        <p:txBody>
          <a:bodyPr/>
          <a:lstStyle/>
          <a:p>
            <a:r>
              <a:rPr lang="en-US" dirty="0"/>
              <a:t>Let’s start</a:t>
            </a:r>
          </a:p>
        </p:txBody>
      </p:sp>
      <p:sp>
        <p:nvSpPr>
          <p:cNvPr id="3" name="Slide Number Placeholder 2">
            <a:extLst>
              <a:ext uri="{FF2B5EF4-FFF2-40B4-BE49-F238E27FC236}">
                <a16:creationId xmlns:a16="http://schemas.microsoft.com/office/drawing/2014/main" xmlns="" id="{B27854F5-9087-4C47-92F8-07E7D56EC288}"/>
              </a:ext>
            </a:extLst>
          </p:cNvPr>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3424335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AA42A614-85D4-1A43-86DA-1DD1D63B443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29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8817991"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Now, we look at the data we have not used, the </a:t>
            </a:r>
            <a:r>
              <a:rPr lang="en-US" sz="2400" b="1" dirty="0">
                <a:solidFill>
                  <a:srgbClr val="FF0000"/>
                </a:solidFill>
                <a:latin typeface="Karla" charset="0"/>
                <a:ea typeface="Karla" charset="0"/>
                <a:cs typeface="Karla" charset="0"/>
              </a:rPr>
              <a:t>test</a:t>
            </a:r>
            <a:r>
              <a:rPr lang="en-US" sz="2400" dirty="0">
                <a:solidFill>
                  <a:srgbClr val="FF0000"/>
                </a:solidFill>
                <a:latin typeface="Karla" charset="0"/>
                <a:ea typeface="Karla" charset="0"/>
                <a:cs typeface="Karla" charset="0"/>
              </a:rPr>
              <a:t> </a:t>
            </a:r>
            <a:r>
              <a:rPr lang="en-US" sz="2400" b="1" dirty="0">
                <a:solidFill>
                  <a:srgbClr val="FF0000"/>
                </a:solidFill>
                <a:latin typeface="Karla" charset="0"/>
                <a:ea typeface="Karla" charset="0"/>
                <a:cs typeface="Karla" charset="0"/>
              </a:rPr>
              <a:t>data</a:t>
            </a:r>
            <a:r>
              <a:rPr lang="en-US" sz="2400" dirty="0">
                <a:solidFill>
                  <a:srgbClr val="FF0000"/>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(red crosses).</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8902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AA42A614-85D4-1A43-86DA-1DD1D63B443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30</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490756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Calculate the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r>
                          <m:rPr>
                            <m:nor/>
                          </m:rPr>
                          <a:rPr lang="en-US" sz="2400" b="1" dirty="0">
                            <a:solidFill>
                              <a:schemeClr val="tx1">
                                <a:lumMod val="75000"/>
                                <a:lumOff val="25000"/>
                              </a:schemeClr>
                            </a:solidFill>
                            <a:latin typeface="Karla" charset="0"/>
                            <a:ea typeface="Karla" charset="0"/>
                            <a:cs typeface="Karla" charset="0"/>
                          </a:rPr>
                          <m:t>residuals</m:t>
                        </m:r>
                        <m:r>
                          <a:rPr lang="en-US" sz="2400" b="0" i="1" dirty="0" smtClean="0">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𝑦</m:t>
                        </m:r>
                      </m:e>
                      <m:sub>
                        <m:r>
                          <a:rPr lang="en-US" sz="2400" i="1">
                            <a:solidFill>
                              <a:schemeClr val="tx1">
                                <a:lumMod val="75000"/>
                                <a:lumOff val="25000"/>
                              </a:schemeClr>
                            </a:solidFill>
                            <a:latin typeface="Cambria Math" charset="0"/>
                            <a:ea typeface="Karla" charset="0"/>
                            <a:cs typeface="Karla" charset="0"/>
                          </a:rPr>
                          <m:t>𝑖</m:t>
                        </m:r>
                      </m:sub>
                    </m:sSub>
                    <m:r>
                      <a:rPr lang="en-US" sz="2400" i="1">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Karla" charset="0"/>
                                <a:cs typeface="Karla" charset="0"/>
                              </a:rPr>
                              <m:t>𝑦</m:t>
                            </m:r>
                          </m:e>
                        </m:acc>
                      </m:e>
                      <m:sub>
                        <m:r>
                          <a:rPr lang="en-US" sz="2400" i="1">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4907562" cy="461665"/>
              </a:xfrm>
              <a:prstGeom prst="rect">
                <a:avLst/>
              </a:prstGeom>
              <a:blipFill rotWithShape="0">
                <a:blip r:embed="rId4"/>
                <a:stretch>
                  <a:fillRect l="-1988" t="-102632" b="-130263"/>
                </a:stretch>
              </a:blipFill>
            </p:spPr>
            <p:txBody>
              <a:bodyPr/>
              <a:lstStyle/>
              <a:p>
                <a:r>
                  <a:rPr lang="en-US">
                    <a:noFill/>
                  </a:rPr>
                  <a:t> </a:t>
                </a:r>
              </a:p>
            </p:txBody>
          </p:sp>
        </mc:Fallback>
      </mc:AlternateContent>
      <p:grpSp>
        <p:nvGrpSpPr>
          <p:cNvPr id="39" name="Group 38"/>
          <p:cNvGrpSpPr/>
          <p:nvPr/>
        </p:nvGrpSpPr>
        <p:grpSpPr>
          <a:xfrm>
            <a:off x="4320387" y="2159170"/>
            <a:ext cx="4074910" cy="2712516"/>
            <a:chOff x="4320387" y="2159170"/>
            <a:chExt cx="4074910"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137" cy="20865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19434" cy="171322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2967" cy="121510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3990" cy="100134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8785" y="3768064"/>
              <a:ext cx="1943" cy="51550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1252" cy="56152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708126" y="3160510"/>
              <a:ext cx="11252" cy="69653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5626" cy="9358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580842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81" y="1462938"/>
            <a:ext cx="6858153" cy="4572102"/>
          </a:xfrm>
          <a:prstGeom prst="rect">
            <a:avLst/>
          </a:prstGeom>
        </p:spPr>
      </p:pic>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31</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2989921" cy="461665"/>
          </a:xfrm>
          <a:prstGeom prst="rect">
            <a:avLst/>
          </a:prstGeom>
          <a:noFill/>
        </p:spPr>
        <p:txBody>
          <a:bodyPr wrap="none" rtlCol="0">
            <a:spAutoFit/>
          </a:bodyPr>
          <a:lstStyle/>
          <a:p>
            <a:r>
              <a:rPr lang="en-US" sz="2400" dirty="0">
                <a:latin typeface="Karla" charset="0"/>
                <a:ea typeface="Karla" charset="0"/>
                <a:cs typeface="Karla" charset="0"/>
              </a:rPr>
              <a:t>Do the same for </a:t>
            </a:r>
            <a:r>
              <a:rPr lang="en-US" sz="2400" i="1" dirty="0">
                <a:latin typeface="Karla" charset="0"/>
                <a:ea typeface="Karla" charset="0"/>
                <a:cs typeface="Karla" charset="0"/>
              </a:rPr>
              <a:t>k=3.</a:t>
            </a:r>
          </a:p>
        </p:txBody>
      </p:sp>
      <p:grpSp>
        <p:nvGrpSpPr>
          <p:cNvPr id="39" name="Group 38"/>
          <p:cNvGrpSpPr/>
          <p:nvPr/>
        </p:nvGrpSpPr>
        <p:grpSpPr>
          <a:xfrm>
            <a:off x="4320387" y="2159170"/>
            <a:ext cx="4099336" cy="2712516"/>
            <a:chOff x="4320387" y="2159170"/>
            <a:chExt cx="4099336"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744" cy="30642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28913" cy="143955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19677" cy="93530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28416" cy="1742874"/>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5988" y="4137434"/>
              <a:ext cx="4740" cy="14613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3500" cy="2684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19745" cy="8170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29618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32</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16450" y="1197992"/>
                <a:ext cx="10759100" cy="4016484"/>
              </a:xfrm>
              <a:prstGeom prst="rect">
                <a:avLst/>
              </a:prstGeom>
              <a:noFill/>
            </p:spPr>
            <p:txBody>
              <a:bodyPr wrap="square" rtlCol="0">
                <a:spAutoFit/>
              </a:bodyPr>
              <a:lstStyle/>
              <a:p>
                <a:pPr>
                  <a:spcAft>
                    <a:spcPts val="1800"/>
                  </a:spcAft>
                </a:pPr>
                <a:r>
                  <a:rPr lang="en-US" sz="2400" dirty="0">
                    <a:solidFill>
                      <a:schemeClr val="tx1">
                        <a:lumMod val="75000"/>
                        <a:lumOff val="25000"/>
                      </a:schemeClr>
                    </a:solidFill>
                    <a:latin typeface="Karla" charset="0"/>
                    <a:ea typeface="Karla" charset="0"/>
                    <a:cs typeface="Karla" charset="0"/>
                  </a:rPr>
                  <a:t>In order to quantify how well a model performs, we define a </a:t>
                </a:r>
                <a:r>
                  <a:rPr lang="en-US" sz="2400" b="1" i="1" dirty="0">
                    <a:solidFill>
                      <a:schemeClr val="tx1">
                        <a:lumMod val="75000"/>
                        <a:lumOff val="25000"/>
                      </a:schemeClr>
                    </a:solidFill>
                    <a:latin typeface="Karla" charset="0"/>
                    <a:ea typeface="Karla" charset="0"/>
                    <a:cs typeface="Karla" charset="0"/>
                  </a:rPr>
                  <a:t>loss</a:t>
                </a:r>
                <a:r>
                  <a:rPr lang="en-US" sz="2400" dirty="0">
                    <a:solidFill>
                      <a:schemeClr val="tx1">
                        <a:lumMod val="75000"/>
                        <a:lumOff val="25000"/>
                      </a:schemeClr>
                    </a:solidFill>
                    <a:latin typeface="Karla" charset="0"/>
                    <a:ea typeface="Karla" charset="0"/>
                    <a:cs typeface="Karla" charset="0"/>
                  </a:rPr>
                  <a:t> or </a:t>
                </a:r>
                <a:r>
                  <a:rPr lang="en-US" sz="2400" b="1" i="1" dirty="0">
                    <a:solidFill>
                      <a:schemeClr val="tx1">
                        <a:lumMod val="75000"/>
                        <a:lumOff val="25000"/>
                      </a:schemeClr>
                    </a:solidFill>
                    <a:latin typeface="Karla" charset="0"/>
                    <a:ea typeface="Karla" charset="0"/>
                    <a:cs typeface="Karla" charset="0"/>
                  </a:rPr>
                  <a:t>error function. </a:t>
                </a:r>
              </a:p>
              <a:p>
                <a:r>
                  <a:rPr lang="en-US" sz="2400" dirty="0">
                    <a:solidFill>
                      <a:schemeClr val="tx1">
                        <a:lumMod val="75000"/>
                        <a:lumOff val="25000"/>
                      </a:schemeClr>
                    </a:solidFill>
                    <a:latin typeface="Karla" charset="0"/>
                    <a:ea typeface="Karla" charset="0"/>
                    <a:cs typeface="Karla" charset="0"/>
                  </a:rPr>
                  <a:t>A common loss function for quantitative outcomes is the </a:t>
                </a:r>
                <a:r>
                  <a:rPr lang="en-US" sz="2400" b="1" dirty="0">
                    <a:solidFill>
                      <a:schemeClr val="tx1">
                        <a:lumMod val="75000"/>
                        <a:lumOff val="25000"/>
                      </a:schemeClr>
                    </a:solidFill>
                    <a:latin typeface="Karla" charset="0"/>
                    <a:ea typeface="Karla" charset="0"/>
                    <a:cs typeface="Karla" charset="0"/>
                  </a:rPr>
                  <a:t>Mean Squared Error (MSE):</a:t>
                </a:r>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The quantity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r>
                      <a:rPr lang="en-US" sz="2400" b="0" i="1" smtClean="0">
                        <a:solidFill>
                          <a:schemeClr val="tx1">
                            <a:lumMod val="75000"/>
                            <a:lumOff val="25000"/>
                          </a:schemeClr>
                        </a:solidFill>
                        <a:latin typeface="Cambria Math" panose="02040503050406030204" pitchFamily="18"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acc>
                          <m:accPr>
                            <m:chr m:val="̂"/>
                            <m:ctrlPr>
                              <a:rPr lang="en-US" sz="2400" b="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is called a </a:t>
                </a:r>
                <a:r>
                  <a:rPr lang="en-US" sz="2400" b="1" i="1" dirty="0">
                    <a:solidFill>
                      <a:schemeClr val="tx1">
                        <a:lumMod val="75000"/>
                        <a:lumOff val="25000"/>
                      </a:schemeClr>
                    </a:solidFill>
                    <a:latin typeface="Karla" charset="0"/>
                    <a:ea typeface="Karla" charset="0"/>
                    <a:cs typeface="Karla" charset="0"/>
                  </a:rPr>
                  <a:t>residual</a:t>
                </a:r>
                <a:r>
                  <a:rPr lang="en-US" sz="2400" dirty="0">
                    <a:solidFill>
                      <a:schemeClr val="tx1">
                        <a:lumMod val="75000"/>
                        <a:lumOff val="25000"/>
                      </a:schemeClr>
                    </a:solidFill>
                    <a:latin typeface="Karla" charset="0"/>
                    <a:ea typeface="Karla" charset="0"/>
                    <a:cs typeface="Karla" charset="0"/>
                  </a:rPr>
                  <a:t> and measures the error at the </a:t>
                </a:r>
                <a:r>
                  <a:rPr lang="en-US" sz="2400" i="1" dirty="0" err="1">
                    <a:solidFill>
                      <a:schemeClr val="tx1">
                        <a:lumMod val="75000"/>
                        <a:lumOff val="25000"/>
                      </a:schemeClr>
                    </a:solidFill>
                    <a:latin typeface="Karla" charset="0"/>
                    <a:ea typeface="Karla" charset="0"/>
                    <a:cs typeface="Karla" charset="0"/>
                  </a:rPr>
                  <a:t>i</a:t>
                </a:r>
                <a:r>
                  <a:rPr lang="en-US" sz="2400" dirty="0" err="1">
                    <a:solidFill>
                      <a:schemeClr val="tx1">
                        <a:lumMod val="75000"/>
                        <a:lumOff val="25000"/>
                      </a:schemeClr>
                    </a:solidFill>
                    <a:latin typeface="Karla" charset="0"/>
                    <a:ea typeface="Karla" charset="0"/>
                    <a:cs typeface="Karla" charset="0"/>
                  </a:rPr>
                  <a:t>-th</a:t>
                </a:r>
                <a:r>
                  <a:rPr lang="en-US" sz="2400" dirty="0">
                    <a:solidFill>
                      <a:schemeClr val="tx1">
                        <a:lumMod val="75000"/>
                        <a:lumOff val="25000"/>
                      </a:schemeClr>
                    </a:solidFill>
                    <a:latin typeface="Karla" charset="0"/>
                    <a:ea typeface="Karla" charset="0"/>
                    <a:cs typeface="Karla" charset="0"/>
                  </a:rPr>
                  <a:t> prediction.</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16450" y="1197992"/>
                <a:ext cx="10759100" cy="4016484"/>
              </a:xfrm>
              <a:prstGeom prst="rect">
                <a:avLst/>
              </a:prstGeom>
              <a:blipFill rotWithShape="0">
                <a:blip r:embed="rId3"/>
                <a:stretch>
                  <a:fillRect l="-907" t="-1216"/>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007757" y="3090638"/>
            <a:ext cx="3759200" cy="1005840"/>
          </a:xfrm>
          <a:prstGeom prst="rect">
            <a:avLst/>
          </a:prstGeom>
        </p:spPr>
      </p:pic>
    </p:spTree>
    <p:extLst>
      <p:ext uri="{BB962C8B-B14F-4D97-AF65-F5344CB8AC3E}">
        <p14:creationId xmlns:p14="http://schemas.microsoft.com/office/powerpoint/2010/main" val="2067906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33544" y="1415137"/>
            <a:ext cx="10983048" cy="2677656"/>
          </a:xfrm>
          <a:prstGeom prst="rect">
            <a:avLst/>
          </a:prstGeom>
          <a:noFill/>
        </p:spPr>
        <p:txBody>
          <a:bodyPr wrap="square" rtlCol="0">
            <a:spAutoFit/>
          </a:bodyPr>
          <a:lstStyle/>
          <a:p>
            <a:r>
              <a:rPr lang="en-US" sz="2400" b="1" dirty="0">
                <a:solidFill>
                  <a:schemeClr val="tx1">
                    <a:lumMod val="75000"/>
                    <a:lumOff val="25000"/>
                  </a:schemeClr>
                </a:solidFill>
                <a:latin typeface="Karla" charset="0"/>
                <a:ea typeface="Karla" charset="0"/>
                <a:cs typeface="Karla" charset="0"/>
              </a:rPr>
              <a:t>Caution: </a:t>
            </a:r>
            <a:r>
              <a:rPr lang="en-US" sz="2400" dirty="0">
                <a:solidFill>
                  <a:schemeClr val="tx1">
                    <a:lumMod val="75000"/>
                    <a:lumOff val="25000"/>
                  </a:schemeClr>
                </a:solidFill>
                <a:latin typeface="Karla" charset="0"/>
                <a:ea typeface="Karla" charset="0"/>
                <a:cs typeface="Karla" charset="0"/>
              </a:rPr>
              <a:t>The MSE is by no means the only valid (or the best) loss function! </a:t>
            </a:r>
          </a:p>
          <a:p>
            <a:endParaRPr lang="en-US" sz="2400" b="1" dirty="0">
              <a:solidFill>
                <a:schemeClr val="tx1">
                  <a:lumMod val="75000"/>
                  <a:lumOff val="25000"/>
                </a:schemeClr>
              </a:solidFill>
              <a:latin typeface="Karla" charset="0"/>
              <a:ea typeface="Karla" charset="0"/>
              <a:cs typeface="Karla" charset="0"/>
            </a:endParaRPr>
          </a:p>
          <a:p>
            <a:r>
              <a:rPr lang="en-US" sz="2400" b="1" dirty="0">
                <a:solidFill>
                  <a:schemeClr val="tx1">
                    <a:lumMod val="75000"/>
                    <a:lumOff val="25000"/>
                  </a:schemeClr>
                </a:solidFill>
                <a:latin typeface="Karla" charset="0"/>
                <a:ea typeface="Karla" charset="0"/>
                <a:cs typeface="Karla" charset="0"/>
              </a:rPr>
              <a:t>Question:</a:t>
            </a:r>
            <a:r>
              <a:rPr lang="en-US" sz="2400" dirty="0">
                <a:solidFill>
                  <a:schemeClr val="tx1">
                    <a:lumMod val="75000"/>
                    <a:lumOff val="25000"/>
                  </a:schemeClr>
                </a:solidFill>
                <a:latin typeface="Karla" charset="0"/>
                <a:ea typeface="Karla" charset="0"/>
                <a:cs typeface="Karla" charset="0"/>
              </a:rPr>
              <a:t> What would be an intuitive loss function for predicting categorical outcomes? </a:t>
            </a:r>
            <a:endParaRPr lang="en-US" sz="2400" i="1"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b="1" i="1" dirty="0">
                <a:solidFill>
                  <a:schemeClr val="tx1">
                    <a:lumMod val="75000"/>
                    <a:lumOff val="25000"/>
                  </a:schemeClr>
                </a:solidFill>
                <a:latin typeface="Karla" charset="0"/>
                <a:ea typeface="Karla" charset="0"/>
                <a:cs typeface="Karla" charset="0"/>
              </a:rPr>
              <a:t>Note: </a:t>
            </a:r>
            <a:r>
              <a:rPr lang="en-US" sz="2400" dirty="0">
                <a:solidFill>
                  <a:schemeClr val="tx1">
                    <a:lumMod val="75000"/>
                    <a:lumOff val="25000"/>
                  </a:schemeClr>
                </a:solidFill>
                <a:latin typeface="Karla" charset="0"/>
                <a:ea typeface="Karla" charset="0"/>
                <a:cs typeface="Karla" charset="0"/>
              </a:rPr>
              <a:t>The square </a:t>
            </a:r>
            <a:r>
              <a:rPr lang="en-US" sz="2400" b="1" dirty="0">
                <a:solidFill>
                  <a:schemeClr val="tx1">
                    <a:lumMod val="75000"/>
                    <a:lumOff val="25000"/>
                  </a:schemeClr>
                </a:solidFill>
                <a:latin typeface="Karla" charset="0"/>
                <a:ea typeface="Karla" charset="0"/>
                <a:cs typeface="Karla" charset="0"/>
              </a:rPr>
              <a:t>R</a:t>
            </a:r>
            <a:r>
              <a:rPr lang="en-US" sz="2400" dirty="0">
                <a:solidFill>
                  <a:schemeClr val="tx1">
                    <a:lumMod val="75000"/>
                    <a:lumOff val="25000"/>
                  </a:schemeClr>
                </a:solidFill>
                <a:latin typeface="Karla" charset="0"/>
                <a:ea typeface="Karla" charset="0"/>
                <a:cs typeface="Karla" charset="0"/>
              </a:rPr>
              <a:t>oot of the </a:t>
            </a:r>
            <a:r>
              <a:rPr lang="en-US" sz="2400" b="1" dirty="0">
                <a:solidFill>
                  <a:schemeClr val="tx1">
                    <a:lumMod val="75000"/>
                    <a:lumOff val="25000"/>
                  </a:schemeClr>
                </a:solidFill>
                <a:latin typeface="Karla" charset="0"/>
                <a:ea typeface="Karla" charset="0"/>
                <a:cs typeface="Karla" charset="0"/>
              </a:rPr>
              <a:t>M</a:t>
            </a:r>
            <a:r>
              <a:rPr lang="en-US" sz="2400" dirty="0">
                <a:solidFill>
                  <a:schemeClr val="tx1">
                    <a:lumMod val="75000"/>
                    <a:lumOff val="25000"/>
                  </a:schemeClr>
                </a:solidFill>
                <a:latin typeface="Karla" charset="0"/>
                <a:ea typeface="Karla" charset="0"/>
                <a:cs typeface="Karla" charset="0"/>
              </a:rPr>
              <a:t>ean of the </a:t>
            </a:r>
            <a:r>
              <a:rPr lang="en-US" sz="2400" b="1" dirty="0">
                <a:solidFill>
                  <a:schemeClr val="tx1">
                    <a:lumMod val="75000"/>
                    <a:lumOff val="25000"/>
                  </a:schemeClr>
                </a:solidFill>
                <a:latin typeface="Karla" charset="0"/>
                <a:ea typeface="Karla" charset="0"/>
                <a:cs typeface="Karla" charset="0"/>
              </a:rPr>
              <a:t>S</a:t>
            </a:r>
            <a:r>
              <a:rPr lang="en-US" sz="2400" dirty="0">
                <a:solidFill>
                  <a:schemeClr val="tx1">
                    <a:lumMod val="75000"/>
                    <a:lumOff val="25000"/>
                  </a:schemeClr>
                </a:solidFill>
                <a:latin typeface="Karla" charset="0"/>
                <a:ea typeface="Karla" charset="0"/>
                <a:cs typeface="Karla" charset="0"/>
              </a:rPr>
              <a:t>quared </a:t>
            </a:r>
            <a:r>
              <a:rPr lang="en-US" sz="2400" b="1" dirty="0">
                <a:solidFill>
                  <a:schemeClr val="tx1">
                    <a:lumMod val="75000"/>
                    <a:lumOff val="25000"/>
                  </a:schemeClr>
                </a:solidFill>
                <a:latin typeface="Karla" charset="0"/>
                <a:ea typeface="Karla" charset="0"/>
                <a:cs typeface="Karla" charset="0"/>
              </a:rPr>
              <a:t>E</a:t>
            </a:r>
            <a:r>
              <a:rPr lang="en-US" sz="2400" dirty="0">
                <a:solidFill>
                  <a:schemeClr val="tx1">
                    <a:lumMod val="75000"/>
                    <a:lumOff val="25000"/>
                  </a:schemeClr>
                </a:solidFill>
                <a:latin typeface="Karla" charset="0"/>
                <a:ea typeface="Karla" charset="0"/>
                <a:cs typeface="Karla" charset="0"/>
              </a:rPr>
              <a:t>rrors (RMSE) is also commonly used. </a:t>
            </a:r>
            <a:endParaRPr lang="en-US" sz="2400" i="1" dirty="0">
              <a:solidFill>
                <a:schemeClr val="tx1">
                  <a:lumMod val="75000"/>
                  <a:lumOff val="25000"/>
                </a:schemeClr>
              </a:solidFill>
              <a:latin typeface="Karla" charset="0"/>
              <a:ea typeface="Karla" charset="0"/>
              <a:cs typeface="Karla" charset="0"/>
            </a:endParaRPr>
          </a:p>
        </p:txBody>
      </p:sp>
      <p:pic>
        <p:nvPicPr>
          <p:cNvPr id="3" name="Picture 2"/>
          <p:cNvPicPr>
            <a:picLocks noChangeAspect="1"/>
          </p:cNvPicPr>
          <p:nvPr/>
        </p:nvPicPr>
        <p:blipFill>
          <a:blip r:embed="rId3"/>
          <a:stretch>
            <a:fillRect/>
          </a:stretch>
        </p:blipFill>
        <p:spPr>
          <a:xfrm>
            <a:off x="2904594" y="4524122"/>
            <a:ext cx="6177280" cy="1320800"/>
          </a:xfrm>
          <a:prstGeom prst="rect">
            <a:avLst/>
          </a:prstGeom>
        </p:spPr>
      </p:pic>
    </p:spTree>
    <p:extLst>
      <p:ext uri="{BB962C8B-B14F-4D97-AF65-F5344CB8AC3E}">
        <p14:creationId xmlns:p14="http://schemas.microsoft.com/office/powerpoint/2010/main" val="650596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sp>
        <p:nvSpPr>
          <p:cNvPr id="5" name="Rectangle 4"/>
          <p:cNvSpPr/>
          <p:nvPr/>
        </p:nvSpPr>
        <p:spPr>
          <a:xfrm>
            <a:off x="928688" y="1214438"/>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6729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Model Comparison</a:t>
            </a:r>
          </a:p>
        </p:txBody>
      </p:sp>
      <p:sp>
        <p:nvSpPr>
          <p:cNvPr id="3" name="Slide Number Placeholder 2"/>
          <p:cNvSpPr>
            <a:spLocks noGrp="1"/>
          </p:cNvSpPr>
          <p:nvPr>
            <p:ph type="sldNum" sz="quarter" idx="12"/>
          </p:nvPr>
        </p:nvSpPr>
        <p:spPr/>
        <p:txBody>
          <a:bodyPr/>
          <a:lstStyle/>
          <a:p>
            <a:fld id="{81B7CCDB-6D39-0547-B7B3-C80E39D6513A}" type="slidenum">
              <a:rPr lang="en-US" smtClean="0"/>
              <a:t>35</a:t>
            </a:fld>
            <a:endParaRPr lang="en-US"/>
          </a:p>
        </p:txBody>
      </p:sp>
    </p:spTree>
    <p:extLst>
      <p:ext uri="{BB962C8B-B14F-4D97-AF65-F5344CB8AC3E}">
        <p14:creationId xmlns:p14="http://schemas.microsoft.com/office/powerpoint/2010/main" val="363116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75E6D5A1-DB34-984F-AB39-8815ED7C54DC}"/>
              </a:ext>
            </a:extLst>
          </p:cNvPr>
          <p:cNvPicPr>
            <a:picLocks noChangeAspect="1"/>
          </p:cNvPicPr>
          <p:nvPr/>
        </p:nvPicPr>
        <p:blipFill>
          <a:blip r:embed="rId2"/>
          <a:stretch>
            <a:fillRect/>
          </a:stretch>
        </p:blipFill>
        <p:spPr>
          <a:xfrm>
            <a:off x="2615184" y="1463039"/>
            <a:ext cx="6858002" cy="4572001"/>
          </a:xfrm>
          <a:prstGeom prst="rect">
            <a:avLst/>
          </a:prstGeom>
        </p:spPr>
      </p:pic>
      <p:sp>
        <p:nvSpPr>
          <p:cNvPr id="2" name="Title 1"/>
          <p:cNvSpPr>
            <a:spLocks noGrp="1"/>
          </p:cNvSpPr>
          <p:nvPr>
            <p:ph type="title"/>
          </p:nvPr>
        </p:nvSpPr>
        <p:spPr/>
        <p:txBody>
          <a:bodyPr/>
          <a:lstStyle/>
          <a:p>
            <a:r>
              <a:rPr lang="en-US" dirty="0"/>
              <a:t>Model Comparison</a:t>
            </a:r>
          </a:p>
        </p:txBody>
      </p:sp>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a:p>
        </p:txBody>
      </p:sp>
      <p:sp>
        <p:nvSpPr>
          <p:cNvPr id="6" name="TextBox 5">
            <a:extLst>
              <a:ext uri="{FF2B5EF4-FFF2-40B4-BE49-F238E27FC236}">
                <a16:creationId xmlns:a16="http://schemas.microsoft.com/office/drawing/2014/main" xmlns="" id="{D013853A-2695-1A41-BADF-8769A3B8B67C}"/>
              </a:ext>
            </a:extLst>
          </p:cNvPr>
          <p:cNvSpPr txBox="1"/>
          <p:nvPr/>
        </p:nvSpPr>
        <p:spPr>
          <a:xfrm>
            <a:off x="486775" y="901417"/>
            <a:ext cx="11355933"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Do the same for all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’s and compare the RMSEs</a:t>
            </a:r>
            <a:r>
              <a:rPr lang="en-US" sz="2400" i="1" dirty="0">
                <a:solidFill>
                  <a:schemeClr val="tx1">
                    <a:lumMod val="75000"/>
                    <a:lumOff val="25000"/>
                  </a:schemeClr>
                </a:solidFill>
                <a:latin typeface="Karla" charset="0"/>
                <a:ea typeface="Karla" charset="0"/>
                <a:cs typeface="Karla" charset="0"/>
              </a:rPr>
              <a:t>. k=3</a:t>
            </a:r>
            <a:r>
              <a:rPr lang="en-US" sz="2400" dirty="0">
                <a:solidFill>
                  <a:schemeClr val="tx1">
                    <a:lumMod val="75000"/>
                    <a:lumOff val="25000"/>
                  </a:schemeClr>
                </a:solidFill>
                <a:latin typeface="Karla" charset="0"/>
                <a:ea typeface="Karla" charset="0"/>
                <a:cs typeface="Karla" charset="0"/>
              </a:rPr>
              <a:t> seems to be the best model.</a:t>
            </a:r>
          </a:p>
        </p:txBody>
      </p:sp>
    </p:spTree>
    <p:extLst>
      <p:ext uri="{BB962C8B-B14F-4D97-AF65-F5344CB8AC3E}">
        <p14:creationId xmlns:p14="http://schemas.microsoft.com/office/powerpoint/2010/main" val="1928626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p:sp>
        <p:nvSpPr>
          <p:cNvPr id="5" name="Rectangle 4"/>
          <p:cNvSpPr/>
          <p:nvPr/>
        </p:nvSpPr>
        <p:spPr>
          <a:xfrm>
            <a:off x="928688" y="1214438"/>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9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4.07407E-6 L 0.00078 0.17199 " pathEditMode="relative" rAng="0" ptsTypes="AA">
                                      <p:cBhvr>
                                        <p:cTn id="6" dur="2000" fill="hold"/>
                                        <p:tgtEl>
                                          <p:spTgt spid="5"/>
                                        </p:tgtEl>
                                        <p:attrNameLst>
                                          <p:attrName>ppt_x</p:attrName>
                                          <p:attrName>ppt_y</p:attrName>
                                        </p:attrNameLst>
                                      </p:cBhvr>
                                      <p:rCtr x="39" y="85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Model</a:t>
            </a:r>
            <a:r>
              <a:rPr lang="en-US" b="1" dirty="0"/>
              <a:t> </a:t>
            </a:r>
            <a:r>
              <a:rPr lang="en-US" sz="4000" dirty="0"/>
              <a:t>Fitness</a:t>
            </a:r>
            <a:r>
              <a:rPr lang="en-US" b="1" dirty="0"/>
              <a:t> </a:t>
            </a:r>
            <a:br>
              <a:rPr lang="en-US" b="1" dirty="0"/>
            </a:b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38</a:t>
            </a:fld>
            <a:endParaRPr lang="en-US"/>
          </a:p>
        </p:txBody>
      </p:sp>
    </p:spTree>
    <p:extLst>
      <p:ext uri="{BB962C8B-B14F-4D97-AF65-F5344CB8AC3E}">
        <p14:creationId xmlns:p14="http://schemas.microsoft.com/office/powerpoint/2010/main" val="1613228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a Variable </a:t>
            </a:r>
            <a:endParaRPr lang="en-US" dirty="0">
              <a:effectLst/>
            </a:endParaRPr>
          </a:p>
        </p:txBody>
      </p:sp>
      <p:sp>
        <p:nvSpPr>
          <p:cNvPr id="3" name="Content Placeholder 2"/>
          <p:cNvSpPr>
            <a:spLocks noGrp="1"/>
          </p:cNvSpPr>
          <p:nvPr>
            <p:ph idx="1"/>
          </p:nvPr>
        </p:nvSpPr>
        <p:spPr>
          <a:xfrm>
            <a:off x="792266" y="1279757"/>
            <a:ext cx="10327008" cy="2111143"/>
          </a:xfrm>
        </p:spPr>
        <p:txBody>
          <a:bodyPr/>
          <a:lstStyle/>
          <a:p>
            <a:pPr>
              <a:spcAft>
                <a:spcPts val="1200"/>
              </a:spcAft>
            </a:pPr>
            <a:r>
              <a:rPr lang="en-US" sz="2400" dirty="0"/>
              <a:t>Let's image a scenario where we'd like to predict one variable using another (or a set of other) variables.</a:t>
            </a:r>
          </a:p>
          <a:p>
            <a:pPr>
              <a:spcAft>
                <a:spcPts val="1200"/>
              </a:spcAft>
            </a:pPr>
            <a:endParaRPr lang="en-US" sz="2400" dirty="0"/>
          </a:p>
          <a:p>
            <a:pPr>
              <a:spcAft>
                <a:spcPts val="1200"/>
              </a:spcAft>
            </a:pPr>
            <a:r>
              <a:rPr lang="en-US" sz="2400" b="1" dirty="0"/>
              <a:t>Examples:</a:t>
            </a:r>
          </a:p>
          <a:p>
            <a:pPr marL="457200" indent="-457200">
              <a:spcAft>
                <a:spcPts val="1200"/>
              </a:spcAft>
              <a:buFont typeface="Arial" charset="0"/>
              <a:buChar char="•"/>
            </a:pPr>
            <a:r>
              <a:rPr lang="en-US" sz="2400" dirty="0"/>
              <a:t>Predicting the amount of view a YouTube video will get next week based on video length, the date it was posted, previous number of views, etc.</a:t>
            </a:r>
          </a:p>
          <a:p>
            <a:pPr marL="457200" indent="-457200">
              <a:spcAft>
                <a:spcPts val="1200"/>
              </a:spcAft>
              <a:buFont typeface="Arial" charset="0"/>
              <a:buChar char="•"/>
            </a:pPr>
            <a:r>
              <a:rPr lang="en-US" sz="2400" dirty="0"/>
              <a:t>Predicting which movies a Netflix user will rate highly based on their previous movie ratings, demographic data etc.</a:t>
            </a:r>
          </a:p>
        </p:txBody>
      </p:sp>
      <p:sp>
        <p:nvSpPr>
          <p:cNvPr id="4" name="Slide Number Placeholder 3"/>
          <p:cNvSpPr>
            <a:spLocks noGrp="1"/>
          </p:cNvSpPr>
          <p:nvPr>
            <p:ph type="sldNum" sz="quarter" idx="12"/>
          </p:nvPr>
        </p:nvSpPr>
        <p:spPr/>
        <p:txBody>
          <a:bodyPr/>
          <a:lstStyle/>
          <a:p>
            <a:fld id="{81B7CCDB-6D39-0547-B7B3-C80E39D6513A}" type="slidenum">
              <a:rPr lang="en-US" smtClean="0"/>
              <a:t>3</a:t>
            </a:fld>
            <a:endParaRPr lang="en-US"/>
          </a:p>
        </p:txBody>
      </p:sp>
    </p:spTree>
    <p:extLst>
      <p:ext uri="{BB962C8B-B14F-4D97-AF65-F5344CB8AC3E}">
        <p14:creationId xmlns:p14="http://schemas.microsoft.com/office/powerpoint/2010/main" val="1257348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31601962-A22B-084F-BBA2-383781FD37E4}"/>
              </a:ext>
            </a:extLst>
          </p:cNvPr>
          <p:cNvPicPr>
            <a:picLocks noChangeAspect="1"/>
          </p:cNvPicPr>
          <p:nvPr/>
        </p:nvPicPr>
        <p:blipFill>
          <a:blip r:embed="rId3"/>
          <a:stretch>
            <a:fillRect/>
          </a:stretch>
        </p:blipFill>
        <p:spPr>
          <a:xfrm>
            <a:off x="2615185" y="1828800"/>
            <a:ext cx="6515100" cy="4343400"/>
          </a:xfrm>
          <a:prstGeom prst="rect">
            <a:avLst/>
          </a:prstGeom>
        </p:spPr>
      </p:pic>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122134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 subset of the data, calculate the RMSE for </a:t>
            </a:r>
            <a:r>
              <a:rPr lang="en-US" sz="2400" i="1" dirty="0">
                <a:solidFill>
                  <a:schemeClr val="tx1">
                    <a:lumMod val="75000"/>
                    <a:lumOff val="25000"/>
                  </a:schemeClr>
                </a:solidFill>
                <a:latin typeface="Karla" charset="0"/>
                <a:ea typeface="Karla" charset="0"/>
                <a:cs typeface="Karla" charset="0"/>
              </a:rPr>
              <a:t>k=3. </a:t>
            </a:r>
            <a:r>
              <a:rPr lang="en-US" sz="2400" dirty="0">
                <a:solidFill>
                  <a:schemeClr val="tx1">
                    <a:lumMod val="75000"/>
                    <a:lumOff val="25000"/>
                  </a:schemeClr>
                </a:solidFill>
                <a:latin typeface="Karla" charset="0"/>
                <a:ea typeface="Karla" charset="0"/>
                <a:cs typeface="Karla" charset="0"/>
              </a:rPr>
              <a:t>Is RMSE=5.0 good enough?</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8755375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3" name="TextBox 12"/>
          <p:cNvSpPr txBox="1"/>
          <p:nvPr/>
        </p:nvSpPr>
        <p:spPr>
          <a:xfrm>
            <a:off x="642896" y="864321"/>
            <a:ext cx="10369093"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What if we measure the Sales in cents instead of dollars? </a:t>
            </a:r>
            <a:endParaRPr lang="en-US" sz="2400" i="1" dirty="0">
              <a:solidFill>
                <a:schemeClr val="tx1">
                  <a:lumMod val="75000"/>
                  <a:lumOff val="25000"/>
                </a:schemeClr>
              </a:solidFill>
              <a:latin typeface="Karla" charset="0"/>
              <a:ea typeface="Karla" charset="0"/>
              <a:cs typeface="Karla" charset="0"/>
            </a:endParaRPr>
          </a:p>
        </p:txBody>
      </p:sp>
      <p:grpSp>
        <p:nvGrpSpPr>
          <p:cNvPr id="10" name="Group 9">
            <a:extLst>
              <a:ext uri="{FF2B5EF4-FFF2-40B4-BE49-F238E27FC236}">
                <a16:creationId xmlns:a16="http://schemas.microsoft.com/office/drawing/2014/main" xmlns="" id="{6D5B0330-C327-6A4E-B7E0-4A23FB3E3695}"/>
              </a:ext>
            </a:extLst>
          </p:cNvPr>
          <p:cNvGrpSpPr/>
          <p:nvPr/>
        </p:nvGrpSpPr>
        <p:grpSpPr>
          <a:xfrm>
            <a:off x="2615183" y="1828628"/>
            <a:ext cx="9341289" cy="4343399"/>
            <a:chOff x="2615183" y="1828628"/>
            <a:chExt cx="9341289" cy="4343399"/>
          </a:xfrm>
        </p:grpSpPr>
        <p:pic>
          <p:nvPicPr>
            <p:cNvPr id="9" name="Picture 8">
              <a:extLst>
                <a:ext uri="{FF2B5EF4-FFF2-40B4-BE49-F238E27FC236}">
                  <a16:creationId xmlns:a16="http://schemas.microsoft.com/office/drawing/2014/main" xmlns="" id="{2F83083C-7A84-2243-A605-5E973513FA7E}"/>
                </a:ext>
              </a:extLst>
            </p:cNvPr>
            <p:cNvPicPr>
              <a:picLocks noChangeAspect="1"/>
            </p:cNvPicPr>
            <p:nvPr/>
          </p:nvPicPr>
          <p:blipFill>
            <a:blip r:embed="rId3"/>
            <a:stretch>
              <a:fillRect/>
            </a:stretch>
          </p:blipFill>
          <p:spPr>
            <a:xfrm>
              <a:off x="2615183" y="1828628"/>
              <a:ext cx="6515099" cy="4343399"/>
            </a:xfrm>
            <a:prstGeom prst="rect">
              <a:avLst/>
            </a:prstGeom>
          </p:spPr>
        </p:pic>
        <p:sp>
          <p:nvSpPr>
            <p:cNvPr id="7" name="TextBox 6"/>
            <p:cNvSpPr txBox="1"/>
            <p:nvPr/>
          </p:nvSpPr>
          <p:spPr>
            <a:xfrm>
              <a:off x="9307879" y="2258860"/>
              <a:ext cx="2648593" cy="1200329"/>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RMSE is now 5004.93</a:t>
              </a:r>
              <a:r>
                <a:rPr lang="en-US" sz="2400">
                  <a:solidFill>
                    <a:schemeClr val="tx1">
                      <a:lumMod val="75000"/>
                      <a:lumOff val="25000"/>
                    </a:schemeClr>
                  </a:solidFill>
                  <a:latin typeface="Karla" charset="0"/>
                  <a:ea typeface="Karla" charset="0"/>
                  <a:cs typeface="Karla" charset="0"/>
                </a:rPr>
                <a:t>. </a:t>
              </a:r>
            </a:p>
            <a:p>
              <a:r>
                <a:rPr lang="en-US" sz="2400" dirty="0">
                  <a:solidFill>
                    <a:schemeClr val="tx1">
                      <a:lumMod val="75000"/>
                      <a:lumOff val="25000"/>
                    </a:schemeClr>
                  </a:solidFill>
                  <a:latin typeface="Karla" charset="0"/>
                  <a:ea typeface="Karla" charset="0"/>
                  <a:cs typeface="Karla" charset="0"/>
                </a:rPr>
                <a:t>Is that good?</a:t>
              </a:r>
              <a:endParaRPr lang="en-US" sz="2400" dirty="0"/>
            </a:p>
          </p:txBody>
        </p:sp>
      </p:grpSp>
    </p:spTree>
    <p:extLst>
      <p:ext uri="{BB962C8B-B14F-4D97-AF65-F5344CB8AC3E}">
        <p14:creationId xmlns:p14="http://schemas.microsoft.com/office/powerpoint/2010/main" val="184228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41</a:t>
            </a:fld>
            <a:endParaRPr lang="en-US"/>
          </a:p>
        </p:txBody>
      </p:sp>
      <p:sp>
        <p:nvSpPr>
          <p:cNvPr id="9" name="TextBox 8"/>
          <p:cNvSpPr txBox="1"/>
          <p:nvPr/>
        </p:nvSpPr>
        <p:spPr>
          <a:xfrm>
            <a:off x="642895" y="864320"/>
            <a:ext cx="10538911"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It is better if we compare it to something. </a:t>
            </a:r>
            <a:endParaRPr lang="en-US" sz="2400" dirty="0">
              <a:latin typeface="Karla" charset="0"/>
              <a:ea typeface="Karla" charset="0"/>
              <a:cs typeface="Karla" charset="0"/>
            </a:endParaRPr>
          </a:p>
        </p:txBody>
      </p:sp>
      <p:grpSp>
        <p:nvGrpSpPr>
          <p:cNvPr id="15" name="Group 14">
            <a:extLst>
              <a:ext uri="{FF2B5EF4-FFF2-40B4-BE49-F238E27FC236}">
                <a16:creationId xmlns:a16="http://schemas.microsoft.com/office/drawing/2014/main" xmlns="" id="{39012013-BE7F-5742-94EA-AA145817188E}"/>
              </a:ext>
            </a:extLst>
          </p:cNvPr>
          <p:cNvGrpSpPr/>
          <p:nvPr/>
        </p:nvGrpSpPr>
        <p:grpSpPr>
          <a:xfrm>
            <a:off x="2614926" y="1828630"/>
            <a:ext cx="9577073" cy="4343570"/>
            <a:chOff x="2614926" y="1828630"/>
            <a:chExt cx="9577073" cy="4343570"/>
          </a:xfrm>
        </p:grpSpPr>
        <p:pic>
          <p:nvPicPr>
            <p:cNvPr id="11" name="Picture 10">
              <a:extLst>
                <a:ext uri="{FF2B5EF4-FFF2-40B4-BE49-F238E27FC236}">
                  <a16:creationId xmlns:a16="http://schemas.microsoft.com/office/drawing/2014/main" xmlns="" id="{4E44E919-B9C4-7946-A62C-AEBC8538D3E5}"/>
                </a:ext>
              </a:extLst>
            </p:cNvPr>
            <p:cNvPicPr>
              <a:picLocks noChangeAspect="1"/>
            </p:cNvPicPr>
            <p:nvPr/>
          </p:nvPicPr>
          <p:blipFill>
            <a:blip r:embed="rId3"/>
            <a:stretch>
              <a:fillRect/>
            </a:stretch>
          </p:blipFill>
          <p:spPr>
            <a:xfrm>
              <a:off x="2614926" y="1828630"/>
              <a:ext cx="6515355" cy="4343570"/>
            </a:xfrm>
            <a:prstGeom prst="rect">
              <a:avLst/>
            </a:prstGeom>
          </p:spPr>
        </p:pic>
        <p:sp>
          <p:nvSpPr>
            <p:cNvPr id="14" name="Rectangle 13">
              <a:extLst>
                <a:ext uri="{FF2B5EF4-FFF2-40B4-BE49-F238E27FC236}">
                  <a16:creationId xmlns:a16="http://schemas.microsoft.com/office/drawing/2014/main" xmlns="" id="{1423DFD2-6682-354E-A9F3-C4295537485B}"/>
                </a:ext>
              </a:extLst>
            </p:cNvPr>
            <p:cNvSpPr/>
            <p:nvPr/>
          </p:nvSpPr>
          <p:spPr>
            <a:xfrm>
              <a:off x="9248930" y="2725556"/>
              <a:ext cx="2943069" cy="646331"/>
            </a:xfrm>
            <a:prstGeom prst="rect">
              <a:avLst/>
            </a:prstGeom>
          </p:spPr>
          <p:txBody>
            <a:bodyPr wrap="square">
              <a:spAutoFit/>
            </a:bodyPr>
            <a:lstStyle/>
            <a:p>
              <a:r>
                <a:rPr lang="en-US" dirty="0">
                  <a:solidFill>
                    <a:schemeClr val="tx1">
                      <a:lumMod val="75000"/>
                      <a:lumOff val="25000"/>
                    </a:schemeClr>
                  </a:solidFill>
                  <a:latin typeface="Karla" charset="0"/>
                  <a:ea typeface="Karla" charset="0"/>
                  <a:cs typeface="Karla" charset="0"/>
                </a:rPr>
                <a:t>We will use the simplest model:</a:t>
              </a:r>
              <a:endParaRPr lang="en-US" dirty="0"/>
            </a:p>
          </p:txBody>
        </p:sp>
      </p:grpSp>
      <p:pic>
        <p:nvPicPr>
          <p:cNvPr id="3" name="Picture 2"/>
          <p:cNvPicPr>
            <a:picLocks noChangeAspect="1"/>
          </p:cNvPicPr>
          <p:nvPr/>
        </p:nvPicPr>
        <p:blipFill>
          <a:blip r:embed="rId4"/>
          <a:stretch>
            <a:fillRect/>
          </a:stretch>
        </p:blipFill>
        <p:spPr>
          <a:xfrm>
            <a:off x="9440734" y="3520212"/>
            <a:ext cx="1507353" cy="798010"/>
          </a:xfrm>
          <a:prstGeom prst="rect">
            <a:avLst/>
          </a:prstGeom>
        </p:spPr>
      </p:pic>
    </p:spTree>
    <p:extLst>
      <p:ext uri="{BB962C8B-B14F-4D97-AF65-F5344CB8AC3E}">
        <p14:creationId xmlns:p14="http://schemas.microsoft.com/office/powerpoint/2010/main" val="130178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R-squared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3390900"/>
                <a:ext cx="10327008" cy="2111143"/>
              </a:xfrm>
            </p:spPr>
            <p:txBody>
              <a:bodyPr/>
              <a:lstStyle/>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as good as the mean value, </a:t>
                </a:r>
                <a14:m>
                  <m:oMath xmlns:m="http://schemas.openxmlformats.org/officeDocument/2006/math">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oMath>
                </a14:m>
                <a:r>
                  <a:rPr lang="en-US" sz="2400" dirty="0">
                    <a:solidFill>
                      <a:schemeClr val="tx1">
                        <a:lumMod val="75000"/>
                        <a:lumOff val="25000"/>
                      </a:schemeClr>
                    </a:solidFill>
                    <a:latin typeface="Karla" charset="0"/>
                    <a:ea typeface="Karla" charset="0"/>
                    <a:cs typeface="Karla" charset="0"/>
                  </a:rPr>
                  <a:t>, then </a:t>
                </a:r>
                <a14:m>
                  <m:oMath xmlns:m="http://schemas.openxmlformats.org/officeDocument/2006/math">
                    <m:sSup>
                      <m:sSupPr>
                        <m:ctrlPr>
                          <a:rPr lang="en-US" sz="2400" i="1" smtClean="0">
                            <a:solidFill>
                              <a:schemeClr val="tx1">
                                <a:lumMod val="75000"/>
                                <a:lumOff val="25000"/>
                              </a:schemeClr>
                            </a:solidFill>
                            <a:latin typeface="Cambria Math" charset="0"/>
                            <a:ea typeface="Karla" charset="0"/>
                            <a:cs typeface="Karla" charset="0"/>
                          </a:rPr>
                        </m:ctrlPr>
                      </m:sSupPr>
                      <m:e>
                        <m:r>
                          <a:rPr lang="en-US" sz="2400" b="0" i="1" smtClean="0">
                            <a:solidFill>
                              <a:schemeClr val="tx1">
                                <a:lumMod val="75000"/>
                                <a:lumOff val="25000"/>
                              </a:schemeClr>
                            </a:solidFill>
                            <a:latin typeface="Cambria Math" panose="02040503050406030204" pitchFamily="18" charset="0"/>
                            <a:ea typeface="Karla" charset="0"/>
                            <a:cs typeface="Karla" charset="0"/>
                          </a:rPr>
                          <m:t>𝑅</m:t>
                        </m:r>
                      </m:e>
                      <m:sup>
                        <m:r>
                          <a:rPr lang="en-US" sz="2400" b="0" i="1" smtClean="0">
                            <a:solidFill>
                              <a:schemeClr val="tx1">
                                <a:lumMod val="75000"/>
                                <a:lumOff val="25000"/>
                              </a:schemeClr>
                            </a:solidFill>
                            <a:latin typeface="Cambria Math" panose="02040503050406030204" pitchFamily="18" charset="0"/>
                            <a:ea typeface="Karla" charset="0"/>
                            <a:cs typeface="Karla" charset="0"/>
                          </a:rPr>
                          <m:t>2</m:t>
                        </m:r>
                      </m:sup>
                    </m:sSup>
                    <m:r>
                      <a:rPr lang="en-US" sz="2400" b="0" i="1" smtClean="0">
                        <a:solidFill>
                          <a:schemeClr val="tx1">
                            <a:lumMod val="75000"/>
                            <a:lumOff val="25000"/>
                          </a:schemeClr>
                        </a:solidFill>
                        <a:latin typeface="Cambria Math" panose="02040503050406030204" pitchFamily="18" charset="0"/>
                        <a:ea typeface="Karla" charset="0"/>
                        <a:cs typeface="Karla" charset="0"/>
                      </a:rPr>
                      <m:t>=0</m:t>
                    </m:r>
                  </m:oMath>
                </a14:m>
                <a:endParaRPr lang="en-US" sz="2400" dirty="0">
                  <a:solidFill>
                    <a:schemeClr val="tx1">
                      <a:lumMod val="75000"/>
                      <a:lumOff val="25000"/>
                    </a:schemeClr>
                  </a:solidFill>
                  <a:latin typeface="Karla" charset="0"/>
                  <a:ea typeface="Karla" charset="0"/>
                  <a:cs typeface="Karla" charset="0"/>
                </a:endParaRPr>
              </a:p>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perfect then </a:t>
                </a:r>
                <a14:m>
                  <m:oMath xmlns:m="http://schemas.openxmlformats.org/officeDocument/2006/math">
                    <m:sSup>
                      <m:sSupPr>
                        <m:ctrlPr>
                          <a:rPr lang="en-US" sz="2400" i="1">
                            <a:solidFill>
                              <a:schemeClr val="tx1">
                                <a:lumMod val="75000"/>
                                <a:lumOff val="25000"/>
                              </a:schemeClr>
                            </a:solidFill>
                            <a:latin typeface="Cambria Math"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r>
                      <a:rPr lang="en-US" sz="2400" i="1">
                        <a:solidFill>
                          <a:schemeClr val="tx1">
                            <a:lumMod val="75000"/>
                            <a:lumOff val="25000"/>
                          </a:schemeClr>
                        </a:solidFill>
                        <a:latin typeface="Cambria Math" panose="02040503050406030204" pitchFamily="18" charset="0"/>
                        <a:ea typeface="Karla" charset="0"/>
                        <a:cs typeface="Karla" charset="0"/>
                      </a:rPr>
                      <m:t>=</m:t>
                    </m:r>
                    <m:r>
                      <a:rPr lang="en-US" sz="2400" b="0" i="1" smtClean="0">
                        <a:solidFill>
                          <a:schemeClr val="tx1">
                            <a:lumMod val="75000"/>
                            <a:lumOff val="25000"/>
                          </a:schemeClr>
                        </a:solidFill>
                        <a:latin typeface="Cambria Math" panose="02040503050406030204" pitchFamily="18" charset="0"/>
                        <a:ea typeface="Karla" charset="0"/>
                        <a:cs typeface="Karla" charset="0"/>
                      </a:rPr>
                      <m:t>1</m:t>
                    </m:r>
                  </m:oMath>
                </a14:m>
                <a:endParaRPr lang="en-US" sz="2400" dirty="0">
                  <a:solidFill>
                    <a:schemeClr val="tx1">
                      <a:lumMod val="75000"/>
                      <a:lumOff val="25000"/>
                    </a:schemeClr>
                  </a:solidFill>
                  <a:latin typeface="Karla" charset="0"/>
                  <a:ea typeface="Karla" charset="0"/>
                  <a:cs typeface="Karla" charset="0"/>
                </a:endParaRPr>
              </a:p>
              <a:p>
                <a:pPr marL="457200" indent="-457200">
                  <a:spcAft>
                    <a:spcPts val="1200"/>
                  </a:spcAft>
                  <a:buFont typeface="Arial" charset="0"/>
                  <a:buChar char="•"/>
                </a:pPr>
                <a14:m>
                  <m:oMath xmlns:m="http://schemas.openxmlformats.org/officeDocument/2006/math">
                    <m:sSup>
                      <m:sSupPr>
                        <m:ctrlPr>
                          <a:rPr lang="en-US" sz="2400" i="1">
                            <a:solidFill>
                              <a:schemeClr val="tx1">
                                <a:lumMod val="75000"/>
                                <a:lumOff val="25000"/>
                              </a:schemeClr>
                            </a:solidFill>
                            <a:latin typeface="Cambria Math"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oMath>
                </a14:m>
                <a:r>
                  <a:rPr lang="en-US" sz="2400" dirty="0">
                    <a:solidFill>
                      <a:schemeClr val="tx1">
                        <a:lumMod val="75000"/>
                        <a:lumOff val="25000"/>
                      </a:schemeClr>
                    </a:solidFill>
                    <a:latin typeface="Karla" charset="0"/>
                    <a:ea typeface="Karla" charset="0"/>
                    <a:cs typeface="Karla" charset="0"/>
                  </a:rPr>
                  <a:t> can be negative if the model is worst than the average. This can happen when we evaluate the model in the test set.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3390900"/>
                <a:ext cx="10327008" cy="2111143"/>
              </a:xfrm>
              <a:blipFill rotWithShape="0">
                <a:blip r:embed="rId3"/>
                <a:stretch>
                  <a:fillRect l="-826" t="-2305" b="-14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42</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4"/>
          <a:stretch>
            <a:fillRect/>
          </a:stretch>
        </p:blipFill>
        <p:spPr>
          <a:xfrm>
            <a:off x="4080329" y="1637329"/>
            <a:ext cx="3596640" cy="924560"/>
          </a:xfrm>
          <a:prstGeom prst="rect">
            <a:avLst/>
          </a:prstGeom>
        </p:spPr>
      </p:pic>
    </p:spTree>
    <p:extLst>
      <p:ext uri="{BB962C8B-B14F-4D97-AF65-F5344CB8AC3E}">
        <p14:creationId xmlns:p14="http://schemas.microsoft.com/office/powerpoint/2010/main" val="15126051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Linear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43</a:t>
            </a:fld>
            <a:endParaRPr lang="en-US"/>
          </a:p>
        </p:txBody>
      </p:sp>
    </p:spTree>
    <p:extLst>
      <p:ext uri="{BB962C8B-B14F-4D97-AF65-F5344CB8AC3E}">
        <p14:creationId xmlns:p14="http://schemas.microsoft.com/office/powerpoint/2010/main" val="2082925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0185" y="1096854"/>
                <a:ext cx="11162523" cy="4588091"/>
              </a:xfrm>
            </p:spPr>
            <p:txBody>
              <a:bodyPr/>
              <a:lstStyle/>
              <a:p>
                <a:pPr>
                  <a:spcAft>
                    <a:spcPts val="1800"/>
                  </a:spcAft>
                </a:pPr>
                <a:r>
                  <a:rPr lang="en-US" sz="2400" dirty="0"/>
                  <a:t>Note that in building our </a:t>
                </a:r>
                <a:r>
                  <a:rPr lang="en-US" sz="2400" dirty="0" err="1"/>
                  <a:t>kNN</a:t>
                </a:r>
                <a:r>
                  <a:rPr lang="en-US" sz="2400" dirty="0"/>
                  <a:t> model for prediction, we did not compute a closed form for </a:t>
                </a:r>
                <a14:m>
                  <m:oMath xmlns:m="http://schemas.openxmlformats.org/officeDocument/2006/math">
                    <m:acc>
                      <m:accPr>
                        <m:chr m:val="̂"/>
                        <m:ctrlPr>
                          <a:rPr lang="en-US" sz="2400" i="1" smtClean="0">
                            <a:latin typeface="Cambria Math" charset="0"/>
                          </a:rPr>
                        </m:ctrlPr>
                      </m:accPr>
                      <m:e>
                        <m:r>
                          <a:rPr lang="en-US" sz="2400" b="0" i="1" smtClean="0">
                            <a:latin typeface="Cambria Math" panose="02040503050406030204" pitchFamily="18" charset="0"/>
                          </a:rPr>
                          <m:t>𝑓</m:t>
                        </m:r>
                      </m:e>
                    </m:acc>
                  </m:oMath>
                </a14:m>
                <a:r>
                  <a:rPr lang="en-US" sz="2400" dirty="0"/>
                  <a:t>. </a:t>
                </a:r>
              </a:p>
              <a:p>
                <a:pPr>
                  <a:spcAft>
                    <a:spcPts val="2400"/>
                  </a:spcAft>
                </a:pPr>
                <a:r>
                  <a:rPr lang="en-US" sz="2400" dirty="0"/>
                  <a:t>What if we ask the question: </a:t>
                </a:r>
              </a:p>
              <a:p>
                <a:r>
                  <a:rPr lang="en-US" sz="2500" i="1" dirty="0">
                    <a:solidFill>
                      <a:schemeClr val="tx2"/>
                    </a:solidFill>
                  </a:rPr>
                  <a:t>	</a:t>
                </a:r>
                <a:r>
                  <a:rPr lang="en-US" sz="2500" i="1" dirty="0">
                    <a:solidFill>
                      <a:schemeClr val="accent2">
                        <a:lumMod val="75000"/>
                      </a:schemeClr>
                    </a:solidFill>
                  </a:rPr>
                  <a:t>“how much more sales do we expect if we double the TV advertising budget?” </a:t>
                </a:r>
              </a:p>
              <a:p>
                <a:endParaRPr lang="en-US" sz="2400" dirty="0">
                  <a:solidFill>
                    <a:schemeClr val="tx2"/>
                  </a:solidFill>
                </a:endParaRPr>
              </a:p>
              <a:p>
                <a:r>
                  <a:rPr lang="en-US" sz="2400" b="1" dirty="0"/>
                  <a:t>Alternatively</a:t>
                </a:r>
                <a:r>
                  <a:rPr lang="en-US" sz="2400" dirty="0"/>
                  <a:t>, we can build a model by first assuming a simple form of </a:t>
                </a:r>
                <a14:m>
                  <m:oMath xmlns:m="http://schemas.openxmlformats.org/officeDocument/2006/math">
                    <m:r>
                      <a:rPr lang="en-US" sz="2400" i="1">
                        <a:latin typeface="Cambria Math" panose="02040503050406030204" pitchFamily="18" charset="0"/>
                      </a:rPr>
                      <m:t>𝑓</m:t>
                    </m:r>
                  </m:oMath>
                </a14:m>
                <a:r>
                  <a:rPr lang="en-US" sz="2400" dirty="0"/>
                  <a:t>: </a:t>
                </a:r>
              </a:p>
              <a:p>
                <a:endParaRPr lang="en-US" sz="2400" dirty="0"/>
              </a:p>
              <a:p>
                <a:r>
                  <a:rPr 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0185" y="1096854"/>
                <a:ext cx="11162523" cy="4588091"/>
              </a:xfrm>
              <a:blipFill rotWithShape="0">
                <a:blip r:embed="rId2"/>
                <a:stretch>
                  <a:fillRect l="-874" t="-10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44</a:t>
            </a:fld>
            <a:endParaRPr lang="en-US"/>
          </a:p>
        </p:txBody>
      </p:sp>
      <p:pic>
        <p:nvPicPr>
          <p:cNvPr id="5" name="Picture 4">
            <a:extLst>
              <a:ext uri="{FF2B5EF4-FFF2-40B4-BE49-F238E27FC236}">
                <a16:creationId xmlns:a16="http://schemas.microsoft.com/office/drawing/2014/main" xmlns="" id="{9A027633-F65F-754F-A436-835CC3027864}"/>
              </a:ext>
            </a:extLst>
          </p:cNvPr>
          <p:cNvPicPr>
            <a:picLocks noChangeAspect="1"/>
          </p:cNvPicPr>
          <p:nvPr/>
        </p:nvPicPr>
        <p:blipFill>
          <a:blip r:embed="rId3"/>
          <a:stretch>
            <a:fillRect/>
          </a:stretch>
        </p:blipFill>
        <p:spPr>
          <a:xfrm>
            <a:off x="3662680" y="4979682"/>
            <a:ext cx="4866640" cy="375920"/>
          </a:xfrm>
          <a:prstGeom prst="rect">
            <a:avLst/>
          </a:prstGeom>
        </p:spPr>
      </p:pic>
    </p:spTree>
    <p:extLst>
      <p:ext uri="{BB962C8B-B14F-4D97-AF65-F5344CB8AC3E}">
        <p14:creationId xmlns:p14="http://schemas.microsoft.com/office/powerpoint/2010/main" val="33511810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480092"/>
              </a:xfrm>
            </p:spPr>
            <p:txBody>
              <a:bodyPr/>
              <a:lstStyle/>
              <a:p>
                <a:pPr>
                  <a:spcAft>
                    <a:spcPts val="1800"/>
                  </a:spcAft>
                </a:pPr>
                <a:r>
                  <a:rPr lang="en-US" sz="2400" dirty="0">
                    <a:solidFill>
                      <a:schemeClr val="tx1">
                        <a:lumMod val="75000"/>
                        <a:lumOff val="25000"/>
                      </a:schemeClr>
                    </a:solidFill>
                  </a:rPr>
                  <a:t>If our statistical model is:</a:t>
                </a:r>
              </a:p>
              <a:p>
                <a:endParaRPr lang="en-US" sz="2400" dirty="0">
                  <a:solidFill>
                    <a:schemeClr val="tx1">
                      <a:lumMod val="75000"/>
                      <a:lumOff val="25000"/>
                    </a:schemeClr>
                  </a:solidFill>
                </a:endParaRPr>
              </a:p>
              <a:p>
                <a:r>
                  <a:rPr lang="en-US" sz="2400" dirty="0">
                    <a:solidFill>
                      <a:schemeClr val="tx1">
                        <a:lumMod val="75000"/>
                        <a:lumOff val="25000"/>
                      </a:schemeClr>
                    </a:solidFill>
                  </a:rPr>
                  <a:t> </a:t>
                </a:r>
              </a:p>
              <a:p>
                <a:r>
                  <a:rPr lang="en-US" sz="2400" dirty="0">
                    <a:solidFill>
                      <a:schemeClr val="tx1">
                        <a:lumMod val="75000"/>
                        <a:lumOff val="25000"/>
                      </a:schemeClr>
                    </a:solidFill>
                  </a:rPr>
                  <a:t>then it follows that our estimate is:</a:t>
                </a:r>
              </a:p>
              <a:p>
                <a:r>
                  <a:rPr lang="en-US" sz="2400" dirty="0">
                    <a:solidFill>
                      <a:schemeClr val="tx1">
                        <a:lumMod val="75000"/>
                        <a:lumOff val="25000"/>
                      </a:schemeClr>
                    </a:solidFill>
                  </a:rPr>
                  <a:t> </a:t>
                </a:r>
                <a:endParaRPr lang="en-US" sz="2400" i="1" dirty="0">
                  <a:solidFill>
                    <a:schemeClr val="tx1">
                      <a:lumMod val="75000"/>
                      <a:lumOff val="25000"/>
                    </a:schemeClr>
                  </a:solidFill>
                  <a:latin typeface="Cambria Math" charset="0"/>
                </a:endParaRPr>
              </a:p>
              <a:p>
                <a:r>
                  <a:rPr lang="en-US" sz="2400" b="0" dirty="0">
                    <a:solidFill>
                      <a:schemeClr val="tx1">
                        <a:lumMod val="75000"/>
                        <a:lumOff val="25000"/>
                      </a:schemeClr>
                    </a:solidFill>
                  </a:rPr>
                  <a:t/>
                </a:r>
                <a:br>
                  <a:rPr lang="en-US" sz="2400" b="0" dirty="0">
                    <a:solidFill>
                      <a:schemeClr val="tx1">
                        <a:lumMod val="75000"/>
                        <a:lumOff val="25000"/>
                      </a:schemeClr>
                    </a:solidFill>
                  </a:rPr>
                </a:br>
                <a:endParaRPr lang="en-US" sz="2400" b="0" dirty="0">
                  <a:solidFill>
                    <a:schemeClr val="tx1">
                      <a:lumMod val="75000"/>
                      <a:lumOff val="25000"/>
                    </a:schemeClr>
                  </a:solidFill>
                </a:endParaRPr>
              </a:p>
              <a:p>
                <a:r>
                  <a:rPr lang="en-US" sz="2400" dirty="0">
                    <a:solidFill>
                      <a:schemeClr val="tx1">
                        <a:lumMod val="75000"/>
                        <a:lumOff val="25000"/>
                      </a:schemeClr>
                    </a:solidFill>
                  </a:rPr>
                  <a:t>where </a:t>
                </a:r>
                <a14:m>
                  <m:oMath xmlns:m="http://schemas.openxmlformats.org/officeDocument/2006/math">
                    <m:sSub>
                      <m:sSubPr>
                        <m:ctrlPr>
                          <a:rPr lang="en-US" sz="2400" i="1" smtClean="0">
                            <a:solidFill>
                              <a:schemeClr val="tx1">
                                <a:lumMod val="75000"/>
                                <a:lumOff val="25000"/>
                              </a:schemeClr>
                            </a:solidFill>
                            <a:latin typeface="Cambria Math" charset="0"/>
                          </a:rPr>
                        </m:ctrlPr>
                      </m:sSubPr>
                      <m:e>
                        <m:acc>
                          <m:accPr>
                            <m:chr m:val="̂"/>
                            <m:ctrlPr>
                              <a:rPr lang="en-US" sz="2400" i="1" smtClean="0">
                                <a:solidFill>
                                  <a:schemeClr val="tx1">
                                    <a:lumMod val="75000"/>
                                    <a:lumOff val="25000"/>
                                  </a:schemeClr>
                                </a:solidFill>
                                <a:latin typeface="Cambria Math"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rPr>
                          <m:t>1</m:t>
                        </m:r>
                      </m:sub>
                    </m:sSub>
                  </m:oMath>
                </a14:m>
                <a:r>
                  <a:rPr lang="en-US" sz="2400" dirty="0">
                    <a:solidFill>
                      <a:schemeClr val="tx1">
                        <a:lumMod val="75000"/>
                        <a:lumOff val="25000"/>
                      </a:schemeClr>
                    </a:solidFill>
                  </a:rPr>
                  <a:t> and </a:t>
                </a:r>
                <a14:m>
                  <m:oMath xmlns:m="http://schemas.openxmlformats.org/officeDocument/2006/math">
                    <m:sSub>
                      <m:sSubPr>
                        <m:ctrlPr>
                          <a:rPr lang="en-US" sz="2400" i="1">
                            <a:solidFill>
                              <a:schemeClr val="tx1">
                                <a:lumMod val="75000"/>
                                <a:lumOff val="25000"/>
                              </a:schemeClr>
                            </a:solidFill>
                            <a:latin typeface="Cambria Math" charset="0"/>
                          </a:rPr>
                        </m:ctrlPr>
                      </m:sSubPr>
                      <m:e>
                        <m:acc>
                          <m:accPr>
                            <m:chr m:val="̂"/>
                            <m:ctrlPr>
                              <a:rPr lang="en-US" sz="2400" i="1">
                                <a:solidFill>
                                  <a:schemeClr val="tx1">
                                    <a:lumMod val="75000"/>
                                    <a:lumOff val="25000"/>
                                  </a:schemeClr>
                                </a:solidFill>
                                <a:latin typeface="Cambria Math"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Cambria Math" charset="0"/>
                            <a:cs typeface="Cambria Math" charset="0"/>
                          </a:rPr>
                          <m:t>0</m:t>
                        </m:r>
                      </m:sub>
                    </m:sSub>
                    <m:r>
                      <a:rPr lang="en-US" sz="2400" i="1">
                        <a:solidFill>
                          <a:schemeClr val="tx1">
                            <a:lumMod val="75000"/>
                            <a:lumOff val="25000"/>
                          </a:schemeClr>
                        </a:solidFill>
                        <a:latin typeface="Cambria Math" charset="0"/>
                      </a:rPr>
                      <m:t> </m:t>
                    </m:r>
                  </m:oMath>
                </a14:m>
                <a:r>
                  <a:rPr lang="en-US" sz="2400" dirty="0">
                    <a:solidFill>
                      <a:schemeClr val="tx1">
                        <a:lumMod val="75000"/>
                        <a:lumOff val="25000"/>
                      </a:schemeClr>
                    </a:solidFill>
                  </a:rPr>
                  <a:t>are estimates of </a:t>
                </a:r>
                <a14:m>
                  <m:oMath xmlns:m="http://schemas.openxmlformats.org/officeDocument/2006/math">
                    <m:sSub>
                      <m:sSubPr>
                        <m:ctrlPr>
                          <a:rPr lang="en-US" sz="2400" i="1" smtClean="0">
                            <a:solidFill>
                              <a:schemeClr val="tx1">
                                <a:lumMod val="75000"/>
                                <a:lumOff val="25000"/>
                              </a:schemeClr>
                            </a:solidFill>
                            <a:latin typeface="Cambria Math" charset="0"/>
                          </a:rPr>
                        </m:ctrlPr>
                      </m:sSubPr>
                      <m:e>
                        <m:r>
                          <a:rPr lang="en-US" sz="2400" i="1" smtClean="0">
                            <a:solidFill>
                              <a:schemeClr val="tx1">
                                <a:lumMod val="75000"/>
                                <a:lumOff val="25000"/>
                              </a:schemeClr>
                            </a:solidFill>
                            <a:latin typeface="Cambria Math" charset="0"/>
                            <a:ea typeface="Cambria Math" charset="0"/>
                            <a:cs typeface="Cambria Math" charset="0"/>
                          </a:rPr>
                          <m:t>𝛽</m:t>
                        </m:r>
                      </m:e>
                      <m:sub>
                        <m:r>
                          <a:rPr lang="en-US" sz="2400" b="0" i="1" smtClean="0">
                            <a:solidFill>
                              <a:schemeClr val="tx1">
                                <a:lumMod val="75000"/>
                                <a:lumOff val="25000"/>
                              </a:schemeClr>
                            </a:solidFill>
                            <a:latin typeface="Cambria Math" charset="0"/>
                          </a:rPr>
                          <m:t>1</m:t>
                        </m:r>
                      </m:sub>
                    </m:sSub>
                  </m:oMath>
                </a14:m>
                <a:r>
                  <a:rPr lang="en-US" sz="2400" dirty="0">
                    <a:solidFill>
                      <a:schemeClr val="tx1">
                        <a:lumMod val="75000"/>
                        <a:lumOff val="25000"/>
                      </a:schemeClr>
                    </a:solidFill>
                  </a:rPr>
                  <a:t> and </a:t>
                </a:r>
                <a14:m>
                  <m:oMath xmlns:m="http://schemas.openxmlformats.org/officeDocument/2006/math">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𝛽</m:t>
                        </m:r>
                      </m:e>
                      <m:sub>
                        <m:r>
                          <a:rPr lang="en-US" sz="2400" b="0" i="1" smtClean="0">
                            <a:solidFill>
                              <a:schemeClr val="tx1">
                                <a:lumMod val="75000"/>
                                <a:lumOff val="25000"/>
                              </a:schemeClr>
                            </a:solidFill>
                            <a:latin typeface="Cambria Math" charset="0"/>
                            <a:ea typeface="Cambria Math" charset="0"/>
                            <a:cs typeface="Cambria Math" charset="0"/>
                          </a:rPr>
                          <m:t>0</m:t>
                        </m:r>
                      </m:sub>
                    </m:sSub>
                  </m:oMath>
                </a14:m>
                <a:r>
                  <a:rPr lang="en-US" sz="2400" dirty="0">
                    <a:solidFill>
                      <a:schemeClr val="tx1">
                        <a:lumMod val="75000"/>
                        <a:lumOff val="25000"/>
                      </a:schemeClr>
                    </a:solidFill>
                  </a:rPr>
                  <a:t> respectively, that we compute using observations.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480092"/>
              </a:xfrm>
              <a:blipFill rotWithShape="0">
                <a:blip r:embed="rId2"/>
                <a:stretch>
                  <a:fillRect l="-945" t="-1088" r="-153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45</a:t>
            </a:fld>
            <a:endParaRPr lang="en-US"/>
          </a:p>
        </p:txBody>
      </p:sp>
      <p:pic>
        <p:nvPicPr>
          <p:cNvPr id="5" name="Picture 4"/>
          <p:cNvPicPr>
            <a:picLocks noChangeAspect="1"/>
          </p:cNvPicPr>
          <p:nvPr/>
        </p:nvPicPr>
        <p:blipFill>
          <a:blip r:embed="rId3"/>
          <a:stretch>
            <a:fillRect/>
          </a:stretch>
        </p:blipFill>
        <p:spPr>
          <a:xfrm>
            <a:off x="3266440" y="1950958"/>
            <a:ext cx="5659120" cy="406400"/>
          </a:xfrm>
          <a:prstGeom prst="rect">
            <a:avLst/>
          </a:prstGeom>
        </p:spPr>
      </p:pic>
      <p:pic>
        <p:nvPicPr>
          <p:cNvPr id="6" name="Picture 5"/>
          <p:cNvPicPr>
            <a:picLocks noChangeAspect="1"/>
          </p:cNvPicPr>
          <p:nvPr/>
        </p:nvPicPr>
        <p:blipFill>
          <a:blip r:embed="rId4"/>
          <a:stretch>
            <a:fillRect/>
          </a:stretch>
        </p:blipFill>
        <p:spPr>
          <a:xfrm>
            <a:off x="3841750" y="3536957"/>
            <a:ext cx="3606800" cy="477520"/>
          </a:xfrm>
          <a:prstGeom prst="rect">
            <a:avLst/>
          </a:prstGeom>
        </p:spPr>
      </p:pic>
    </p:spTree>
    <p:extLst>
      <p:ext uri="{BB962C8B-B14F-4D97-AF65-F5344CB8AC3E}">
        <p14:creationId xmlns:p14="http://schemas.microsoft.com/office/powerpoint/2010/main" val="993648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88A5E98B-37A6-1849-A64A-0FF1F5F7CA7A}"/>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46</a:t>
            </a:fld>
            <a:endParaRPr lang="en-US"/>
          </a:p>
        </p:txBody>
      </p:sp>
      <p:sp>
        <p:nvSpPr>
          <p:cNvPr id="8" name="TextBox 7"/>
          <p:cNvSpPr txBox="1"/>
          <p:nvPr/>
        </p:nvSpPr>
        <p:spPr>
          <a:xfrm>
            <a:off x="655958" y="902522"/>
            <a:ext cx="2945037"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t>
            </a:r>
            <a:r>
              <a:rPr lang="en-US" sz="2400">
                <a:solidFill>
                  <a:schemeClr val="tx1">
                    <a:lumMod val="75000"/>
                    <a:lumOff val="25000"/>
                  </a:schemeClr>
                </a:solidFill>
                <a:latin typeface="Karla" charset="0"/>
                <a:ea typeface="Karla" charset="0"/>
                <a:cs typeface="Karla" charset="0"/>
              </a:rPr>
              <a:t>a given data set</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9129411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33F34CA-6643-0341-B0C5-1203F2F0D99E}"/>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47</a:t>
            </a:fld>
            <a:endParaRPr lang="en-US"/>
          </a:p>
        </p:txBody>
      </p:sp>
      <p:cxnSp>
        <p:nvCxnSpPr>
          <p:cNvPr id="5" name="Straight Connector 4"/>
          <p:cNvCxnSpPr/>
          <p:nvPr/>
        </p:nvCxnSpPr>
        <p:spPr>
          <a:xfrm flipV="1">
            <a:off x="4075611" y="2246811"/>
            <a:ext cx="4676503" cy="246888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55958" y="902522"/>
            <a:ext cx="2577950" cy="461665"/>
          </a:xfrm>
          <a:prstGeom prst="rect">
            <a:avLst/>
          </a:prstGeom>
          <a:noFill/>
        </p:spPr>
        <p:txBody>
          <a:bodyPr wrap="none" rtlCol="0">
            <a:spAutoFit/>
          </a:bodyPr>
          <a:lstStyle/>
          <a:p>
            <a:r>
              <a:rPr lang="en-US" sz="2400">
                <a:solidFill>
                  <a:schemeClr val="tx1">
                    <a:lumMod val="75000"/>
                    <a:lumOff val="25000"/>
                  </a:schemeClr>
                </a:solidFill>
                <a:latin typeface="Karla" charset="0"/>
                <a:ea typeface="Karla" charset="0"/>
                <a:cs typeface="Karla" charset="0"/>
              </a:rPr>
              <a:t>Is this line good?</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1082901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48</a:t>
            </a:fld>
            <a:endParaRPr lang="en-US"/>
          </a:p>
        </p:txBody>
      </p:sp>
      <p:cxnSp>
        <p:nvCxnSpPr>
          <p:cNvPr id="8" name="Straight Connector 7"/>
          <p:cNvCxnSpPr/>
          <p:nvPr/>
        </p:nvCxnSpPr>
        <p:spPr>
          <a:xfrm flipV="1">
            <a:off x="4023360" y="2246811"/>
            <a:ext cx="4728754" cy="2207623"/>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247535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Maybe this one?</a:t>
            </a:r>
            <a:endParaRPr lang="en-US" sz="2400" i="1" dirty="0">
              <a:solidFill>
                <a:schemeClr val="tx1">
                  <a:lumMod val="75000"/>
                  <a:lumOff val="25000"/>
                </a:schemeClr>
              </a:solidFill>
              <a:latin typeface="Karla" charset="0"/>
              <a:ea typeface="Karla" charset="0"/>
              <a:cs typeface="Karla" charset="0"/>
            </a:endParaRPr>
          </a:p>
        </p:txBody>
      </p:sp>
      <p:pic>
        <p:nvPicPr>
          <p:cNvPr id="7" name="Picture 6">
            <a:extLst>
              <a:ext uri="{FF2B5EF4-FFF2-40B4-BE49-F238E27FC236}">
                <a16:creationId xmlns:a16="http://schemas.microsoft.com/office/drawing/2014/main" xmlns="" id="{BEEE009D-51B3-E343-8B9F-4957F8B179F4}"/>
              </a:ext>
            </a:extLst>
          </p:cNvPr>
          <p:cNvPicPr>
            <a:picLocks noChangeAspect="1"/>
          </p:cNvPicPr>
          <p:nvPr/>
        </p:nvPicPr>
        <p:blipFill>
          <a:blip r:embed="rId2"/>
          <a:stretch>
            <a:fillRect/>
          </a:stretch>
        </p:blipFill>
        <p:spPr>
          <a:xfrm>
            <a:off x="2615184" y="1463038"/>
            <a:ext cx="6858002" cy="4572001"/>
          </a:xfrm>
          <a:prstGeom prst="rect">
            <a:avLst/>
          </a:prstGeom>
        </p:spPr>
      </p:pic>
    </p:spTree>
    <p:extLst>
      <p:ext uri="{BB962C8B-B14F-4D97-AF65-F5344CB8AC3E}">
        <p14:creationId xmlns:p14="http://schemas.microsoft.com/office/powerpoint/2010/main" val="344144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smtClean="0"/>
              <a:t>Data</a:t>
            </a:r>
            <a:endParaRPr lang="en-US" sz="4000" dirty="0"/>
          </a:p>
        </p:txBody>
      </p:sp>
      <p:sp>
        <p:nvSpPr>
          <p:cNvPr id="3" name="Slide Number Placeholder 2"/>
          <p:cNvSpPr>
            <a:spLocks noGrp="1"/>
          </p:cNvSpPr>
          <p:nvPr>
            <p:ph type="sldNum" sz="quarter" idx="12"/>
          </p:nvPr>
        </p:nvSpPr>
        <p:spPr/>
        <p:txBody>
          <a:bodyPr/>
          <a:lstStyle/>
          <a:p>
            <a:fld id="{81B7CCDB-6D39-0547-B7B3-C80E39D6513A}" type="slidenum">
              <a:rPr lang="en-US" smtClean="0"/>
              <a:t>4</a:t>
            </a:fld>
            <a:endParaRPr lang="en-US"/>
          </a:p>
        </p:txBody>
      </p:sp>
    </p:spTree>
    <p:extLst>
      <p:ext uri="{BB962C8B-B14F-4D97-AF65-F5344CB8AC3E}">
        <p14:creationId xmlns:p14="http://schemas.microsoft.com/office/powerpoint/2010/main" val="141558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49</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12827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Or this?</a:t>
            </a:r>
          </a:p>
        </p:txBody>
      </p:sp>
      <p:pic>
        <p:nvPicPr>
          <p:cNvPr id="7" name="Picture 6">
            <a:extLst>
              <a:ext uri="{FF2B5EF4-FFF2-40B4-BE49-F238E27FC236}">
                <a16:creationId xmlns:a16="http://schemas.microsoft.com/office/drawing/2014/main" xmlns="" id="{3EC788C2-C5B8-F44E-B191-2E2849473424}"/>
              </a:ext>
            </a:extLst>
          </p:cNvPr>
          <p:cNvPicPr>
            <a:picLocks noChangeAspect="1"/>
          </p:cNvPicPr>
          <p:nvPr/>
        </p:nvPicPr>
        <p:blipFill>
          <a:blip r:embed="rId2"/>
          <a:stretch>
            <a:fillRect/>
          </a:stretch>
        </p:blipFill>
        <p:spPr>
          <a:xfrm>
            <a:off x="2615184" y="1463038"/>
            <a:ext cx="6858002" cy="4572001"/>
          </a:xfrm>
          <a:prstGeom prst="rect">
            <a:avLst/>
          </a:prstGeom>
        </p:spPr>
      </p:pic>
    </p:spTree>
    <p:extLst>
      <p:ext uri="{BB962C8B-B14F-4D97-AF65-F5344CB8AC3E}">
        <p14:creationId xmlns:p14="http://schemas.microsoft.com/office/powerpoint/2010/main" val="8676039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for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5317171"/>
              </a:xfrm>
            </p:spPr>
            <p:txBody>
              <a:bodyPr/>
              <a:lstStyle/>
              <a:p>
                <a:r>
                  <a:rPr lang="en-US" sz="2400" dirty="0"/>
                  <a:t>We choose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oMath>
                </a14:m>
                <a:r>
                  <a:rPr lang="en-US" sz="2400" dirty="0"/>
                  <a:t>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t> in order to minimize the predictive errors made by our model, i.e. minimize our loss function.</a:t>
                </a:r>
              </a:p>
              <a:p>
                <a:endParaRPr lang="en-US" sz="2400" dirty="0"/>
              </a:p>
              <a:p>
                <a:pPr>
                  <a:spcAft>
                    <a:spcPts val="1200"/>
                  </a:spcAft>
                </a:pPr>
                <a:r>
                  <a:rPr lang="en-US" sz="2400" dirty="0"/>
                  <a:t>Again we use MSE as our loss function, </a:t>
                </a:r>
              </a:p>
              <a:p>
                <a:endParaRPr lang="en-US" sz="2400" i="1" dirty="0">
                  <a:latin typeface="Cambria Math" charset="0"/>
                </a:endParaRPr>
              </a:p>
              <a:p>
                <a:endParaRPr lang="en-US" sz="2400" i="1" dirty="0">
                  <a:latin typeface="Cambria Math" charset="0"/>
                </a:endParaRPr>
              </a:p>
              <a:p>
                <a:endParaRPr lang="en-US" sz="2400" dirty="0"/>
              </a:p>
              <a:p>
                <a:pPr>
                  <a:spcAft>
                    <a:spcPts val="1200"/>
                  </a:spcAft>
                </a:pPr>
                <a:r>
                  <a:rPr lang="en-US" sz="2400" dirty="0"/>
                  <a:t>Then the optimal values for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b="0" i="0" dirty="0">
                    <a:latin typeface="+mj-lt"/>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oMath>
                </a14:m>
                <a:r>
                  <a:rPr lang="en-US" sz="2400" dirty="0"/>
                  <a:t> should be:</a:t>
                </a:r>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5317171"/>
              </a:xfrm>
              <a:blipFill rotWithShape="0">
                <a:blip r:embed="rId3"/>
                <a:stretch>
                  <a:fillRect l="-945" t="-4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50</a:t>
            </a:fld>
            <a:endParaRPr lang="en-US"/>
          </a:p>
        </p:txBody>
      </p:sp>
      <p:pic>
        <p:nvPicPr>
          <p:cNvPr id="5" name="Picture 4"/>
          <p:cNvPicPr>
            <a:picLocks noChangeAspect="1"/>
          </p:cNvPicPr>
          <p:nvPr/>
        </p:nvPicPr>
        <p:blipFill>
          <a:blip r:embed="rId4"/>
          <a:stretch>
            <a:fillRect/>
          </a:stretch>
        </p:blipFill>
        <p:spPr>
          <a:xfrm>
            <a:off x="1676400" y="3154510"/>
            <a:ext cx="8839200" cy="1005840"/>
          </a:xfrm>
          <a:prstGeom prst="rect">
            <a:avLst/>
          </a:prstGeom>
        </p:spPr>
      </p:pic>
      <p:pic>
        <p:nvPicPr>
          <p:cNvPr id="6" name="Picture 5"/>
          <p:cNvPicPr>
            <a:picLocks noChangeAspect="1"/>
          </p:cNvPicPr>
          <p:nvPr/>
        </p:nvPicPr>
        <p:blipFill>
          <a:blip r:embed="rId5"/>
          <a:stretch>
            <a:fillRect/>
          </a:stretch>
        </p:blipFill>
        <p:spPr>
          <a:xfrm>
            <a:off x="4094480" y="5324910"/>
            <a:ext cx="4003040" cy="731520"/>
          </a:xfrm>
          <a:prstGeom prst="rect">
            <a:avLst/>
          </a:prstGeom>
        </p:spPr>
      </p:pic>
    </p:spTree>
    <p:extLst>
      <p:ext uri="{BB962C8B-B14F-4D97-AF65-F5344CB8AC3E}">
        <p14:creationId xmlns:p14="http://schemas.microsoft.com/office/powerpoint/2010/main" val="13717247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Inference for Linear Regression</a:t>
            </a:r>
          </a:p>
        </p:txBody>
      </p:sp>
      <p:sp>
        <p:nvSpPr>
          <p:cNvPr id="4" name="Slide Number Placeholder 3"/>
          <p:cNvSpPr>
            <a:spLocks noGrp="1"/>
          </p:cNvSpPr>
          <p:nvPr>
            <p:ph type="sldNum" sz="quarter" idx="12"/>
          </p:nvPr>
        </p:nvSpPr>
        <p:spPr/>
        <p:txBody>
          <a:bodyPr/>
          <a:lstStyle/>
          <a:p>
            <a:fld id="{81B7CCDB-6D39-0547-B7B3-C80E39D6513A}" type="slidenum">
              <a:rPr lang="en-US" smtClean="0"/>
              <a:t>51</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4209305" y="2155736"/>
            <a:ext cx="4360953" cy="2804501"/>
            <a:chOff x="4209305" y="2155736"/>
            <a:chExt cx="4360953" cy="2804501"/>
          </a:xfrm>
        </p:grpSpPr>
        <p:cxnSp>
          <p:nvCxnSpPr>
            <p:cNvPr id="9" name="Straight Connector 8"/>
            <p:cNvCxnSpPr/>
            <p:nvPr/>
          </p:nvCxnSpPr>
          <p:spPr>
            <a:xfrm flipV="1">
              <a:off x="4209305" y="4301256"/>
              <a:ext cx="5108" cy="658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245454" y="3419550"/>
              <a:ext cx="0" cy="4781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5413179" y="3831285"/>
              <a:ext cx="1704" cy="3054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6564268" y="3096872"/>
              <a:ext cx="3405" cy="3017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8244925" y="2738092"/>
              <a:ext cx="15325" cy="920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8570258" y="2155736"/>
              <a:ext cx="0" cy="43932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flipH="1">
            <a:off x="783770" y="936194"/>
            <a:ext cx="6021977"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First calculate the residuals </a:t>
            </a:r>
          </a:p>
        </p:txBody>
      </p:sp>
    </p:spTree>
    <p:extLst>
      <p:ext uri="{BB962C8B-B14F-4D97-AF65-F5344CB8AC3E}">
        <p14:creationId xmlns:p14="http://schemas.microsoft.com/office/powerpoint/2010/main" val="16739778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497CAC28-8F17-A041-9AFD-E4F44A652076}"/>
              </a:ext>
            </a:extLst>
          </p:cNvPr>
          <p:cNvPicPr>
            <a:picLocks noChangeAspect="1"/>
          </p:cNvPicPr>
          <p:nvPr/>
        </p:nvPicPr>
        <p:blipFill>
          <a:blip r:embed="rId3"/>
          <a:stretch>
            <a:fillRect/>
          </a:stretch>
        </p:blipFill>
        <p:spPr>
          <a:xfrm>
            <a:off x="3253719" y="2856016"/>
            <a:ext cx="5486400" cy="3657600"/>
          </a:xfrm>
          <a:prstGeom prst="rect">
            <a:avLst/>
          </a:prstGeom>
        </p:spPr>
      </p:pic>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And calculate the loss function for every possible </a:t>
                </a:r>
                <a14:m>
                  <m:oMath xmlns:m="http://schemas.openxmlformats.org/officeDocument/2006/math">
                    <m:sSub>
                      <m:sSubPr>
                        <m:ctrlPr>
                          <a:rPr lang="en-US" sz="2400" i="1" dirty="0" smtClean="0">
                            <a:latin typeface="Cambria Math" charset="0"/>
                          </a:rPr>
                        </m:ctrlPr>
                      </m:sSubPr>
                      <m:e>
                        <m:r>
                          <a:rPr lang="en-US" sz="2400" i="1" dirty="0" smtClean="0">
                            <a:latin typeface="Cambria Math" charset="0"/>
                            <a:ea typeface="Cambria Math" charset="0"/>
                            <a:cs typeface="Cambria Math" charset="0"/>
                          </a:rPr>
                          <m:t>𝛽</m:t>
                        </m:r>
                      </m:e>
                      <m:sub>
                        <m:r>
                          <a:rPr lang="en-US" sz="2400" b="0" i="1" dirty="0" smtClean="0">
                            <a:latin typeface="Cambria Math" charset="0"/>
                          </a:rPr>
                          <m:t>0</m:t>
                        </m:r>
                      </m:sub>
                    </m:sSub>
                  </m:oMath>
                </a14:m>
                <a:r>
                  <a:rPr lang="en-US" sz="2400" dirty="0"/>
                  <a:t> and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b="0" i="1" dirty="0" smtClean="0">
                            <a:latin typeface="Cambria Math" charset="0"/>
                            <a:ea typeface="Cambria Math" charset="0"/>
                            <a:cs typeface="Cambria Math" charset="0"/>
                          </a:rPr>
                          <m:t>1</m:t>
                        </m:r>
                      </m:sub>
                    </m:sSub>
                  </m:oMath>
                </a14:m>
                <a:r>
                  <a:rPr lang="en-US" sz="2400" dirty="0"/>
                  <a:t>. Find the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i="1" dirty="0">
                            <a:latin typeface="Cambria Math" charset="0"/>
                          </a:rPr>
                          <m:t>0</m:t>
                        </m:r>
                      </m:sub>
                    </m:sSub>
                  </m:oMath>
                </a14:m>
                <a:r>
                  <a:rPr lang="en-US" sz="2400" dirty="0"/>
                  <a:t> and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i="1" dirty="0">
                            <a:latin typeface="Cambria Math" charset="0"/>
                            <a:ea typeface="Cambria Math" charset="0"/>
                            <a:cs typeface="Cambria Math" charset="0"/>
                          </a:rPr>
                          <m:t>1</m:t>
                        </m:r>
                      </m:sub>
                    </m:sSub>
                  </m:oMath>
                </a14:m>
                <a:r>
                  <a:rPr lang="en-US" sz="2400" dirty="0"/>
                  <a:t> where the loss function is minimum. </a:t>
                </a:r>
              </a:p>
              <a:p>
                <a:r>
                  <a:rPr lang="en-US" sz="2400" dirty="0"/>
                  <a:t>E.g. the loss function for different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b="0" i="1" dirty="0" smtClean="0">
                            <a:latin typeface="Cambria Math" charset="0"/>
                            <a:ea typeface="Cambria Math" charset="0"/>
                            <a:cs typeface="Cambria Math" charset="0"/>
                          </a:rPr>
                          <m:t>1</m:t>
                        </m:r>
                      </m:sub>
                    </m:sSub>
                  </m:oMath>
                </a14:m>
                <a:r>
                  <a:rPr lang="en-US" sz="2400" dirty="0"/>
                  <a:t> (</a:t>
                </a:r>
                <a14:m>
                  <m:oMath xmlns:m="http://schemas.openxmlformats.org/officeDocument/2006/math">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US" sz="2400" i="1" dirty="0">
                            <a:latin typeface="Cambria Math" charset="0"/>
                          </a:rPr>
                          <m:t>0</m:t>
                        </m:r>
                      </m:sub>
                    </m:sSub>
                    <m:r>
                      <a:rPr lang="en-US" sz="2400" b="0" i="1" dirty="0" smtClean="0">
                        <a:latin typeface="Cambria Math" charset="0"/>
                      </a:rPr>
                      <m:t> </m:t>
                    </m:r>
                  </m:oMath>
                </a14:m>
                <a:r>
                  <a:rPr lang="en-US" sz="2400" dirty="0"/>
                  <a:t>is fixed to be 6).</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52</a:t>
            </a:fld>
            <a:endParaRPr lang="en-US"/>
          </a:p>
        </p:txBody>
      </p:sp>
    </p:spTree>
    <p:extLst>
      <p:ext uri="{BB962C8B-B14F-4D97-AF65-F5344CB8AC3E}">
        <p14:creationId xmlns:p14="http://schemas.microsoft.com/office/powerpoint/2010/main" val="767621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872951" y="357487"/>
                <a:ext cx="10346984" cy="5281313"/>
              </a:xfrm>
            </p:spPr>
            <p:txBody>
              <a:bodyPr/>
              <a:lstStyle/>
              <a:p>
                <a:r>
                  <a:rPr lang="en-US" b="1" dirty="0"/>
                  <a:t>Alternatively: </a:t>
                </a:r>
              </a:p>
              <a:p>
                <a:r>
                  <a:rPr lang="en-US" sz="2400" dirty="0"/>
                  <a:t>Take the partial derivatives of </a:t>
                </a:r>
                <a14:m>
                  <m:oMath xmlns:m="http://schemas.openxmlformats.org/officeDocument/2006/math">
                    <m:r>
                      <a:rPr lang="en-US" sz="2400" i="1">
                        <a:latin typeface="Cambria Math" charset="0"/>
                      </a:rPr>
                      <m:t>𝐿</m:t>
                    </m:r>
                  </m:oMath>
                </a14:m>
                <a:r>
                  <a:rPr lang="en-US" sz="2400" dirty="0"/>
                  <a:t> with respect to </a:t>
                </a:r>
                <a14:m>
                  <m:oMath xmlns:m="http://schemas.openxmlformats.org/officeDocument/2006/math">
                    <m:sSub>
                      <m:sSubPr>
                        <m:ctrlPr>
                          <a:rPr lang="en-US" sz="240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and </a:t>
                </a:r>
                <a14:m>
                  <m:oMath xmlns:m="http://schemas.openxmlformats.org/officeDocument/2006/math">
                    <m:sSub>
                      <m:sSubPr>
                        <m:ctrlPr>
                          <a:rPr lang="en-US" sz="240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oMath>
                </a14:m>
                <a:r>
                  <a:rPr lang="en-US" sz="2400" dirty="0"/>
                  <a:t>, set to zero, and find the minimum. This procedure will give us explicit formulae for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smtClean="0">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b="0" dirty="0">
                  <a:ea typeface="Cambria Math" charset="0"/>
                  <a:cs typeface="Cambria Math" charset="0"/>
                </a:endParaRPr>
              </a:p>
              <a:p>
                <a:endParaRPr lang="en-US" sz="2400" dirty="0"/>
              </a:p>
              <a:p>
                <a:endParaRPr lang="en-US" sz="2400" dirty="0"/>
              </a:p>
              <a:p>
                <a:endParaRPr lang="en-US" sz="2400" dirty="0"/>
              </a:p>
              <a:p>
                <a:endParaRPr lang="en-US" sz="2400" dirty="0"/>
              </a:p>
              <a:p>
                <a:endParaRPr lang="en-US" sz="2400" dirty="0"/>
              </a:p>
              <a:p>
                <a:r>
                  <a:rPr lang="en-US" sz="2400" dirty="0"/>
                  <a:t>where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𝑦</m:t>
                        </m:r>
                      </m:e>
                    </m:acc>
                  </m:oMath>
                </a14:m>
                <a:r>
                  <a:rPr lang="en-US" sz="2400" dirty="0"/>
                  <a:t> and </a:t>
                </a:r>
                <a14:m>
                  <m:oMath xmlns:m="http://schemas.openxmlformats.org/officeDocument/2006/math">
                    <m:acc>
                      <m:accPr>
                        <m:chr m:val="̅"/>
                        <m:ctrlPr>
                          <a:rPr lang="en-US" sz="2400" i="1">
                            <a:latin typeface="Cambria Math" charset="0"/>
                          </a:rPr>
                        </m:ctrlPr>
                      </m:accPr>
                      <m:e>
                        <m:r>
                          <a:rPr lang="en-US" sz="2400" b="0" i="1" smtClean="0">
                            <a:latin typeface="Cambria Math" charset="0"/>
                          </a:rPr>
                          <m:t>𝑥</m:t>
                        </m:r>
                      </m:e>
                    </m:acc>
                    <m:r>
                      <a:rPr lang="en-US" sz="2400" i="1">
                        <a:latin typeface="Cambria Math" charset="0"/>
                      </a:rPr>
                      <m:t> </m:t>
                    </m:r>
                  </m:oMath>
                </a14:m>
                <a:r>
                  <a:rPr lang="en-US" sz="2400" dirty="0"/>
                  <a:t>are sample means. </a:t>
                </a:r>
              </a:p>
              <a:p>
                <a:r>
                  <a:rPr lang="en-US" sz="2400" dirty="0"/>
                  <a:t>The line: </a:t>
                </a:r>
              </a:p>
              <a:p>
                <a:endParaRPr lang="en-US" sz="2400" dirty="0"/>
              </a:p>
              <a:p>
                <a:r>
                  <a:rPr lang="en-US" sz="2400" dirty="0"/>
                  <a:t>is called the </a:t>
                </a:r>
                <a:r>
                  <a:rPr lang="en-US" sz="2400" b="1" dirty="0"/>
                  <a:t>regression line</a:t>
                </a:r>
                <a:r>
                  <a:rPr lang="en-US" sz="2400" dirty="0"/>
                  <a:t>.</a:t>
                </a:r>
                <a:endParaRPr lang="en-US" sz="2400" b="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872951" y="357487"/>
                <a:ext cx="10346984" cy="5281313"/>
              </a:xfrm>
              <a:blipFill rotWithShape="0">
                <a:blip r:embed="rId3"/>
                <a:stretch>
                  <a:fillRect l="-1178" t="-1270" r="-294" b="-300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81B7CCDB-6D39-0547-B7B3-C80E39D6513A}" type="slidenum">
              <a:rPr lang="en-US" smtClean="0"/>
              <a:t>53</a:t>
            </a:fld>
            <a:endParaRPr lang="en-US"/>
          </a:p>
        </p:txBody>
      </p:sp>
      <p:pic>
        <p:nvPicPr>
          <p:cNvPr id="4" name="Picture 3"/>
          <p:cNvPicPr>
            <a:picLocks noChangeAspect="1"/>
          </p:cNvPicPr>
          <p:nvPr/>
        </p:nvPicPr>
        <p:blipFill>
          <a:blip r:embed="rId4"/>
          <a:stretch>
            <a:fillRect/>
          </a:stretch>
        </p:blipFill>
        <p:spPr>
          <a:xfrm>
            <a:off x="4816019" y="3152523"/>
            <a:ext cx="2333848" cy="485256"/>
          </a:xfrm>
          <a:prstGeom prst="rect">
            <a:avLst/>
          </a:prstGeom>
        </p:spPr>
      </p:pic>
      <p:pic>
        <p:nvPicPr>
          <p:cNvPr id="5" name="Picture 4"/>
          <p:cNvPicPr>
            <a:picLocks noChangeAspect="1"/>
          </p:cNvPicPr>
          <p:nvPr/>
        </p:nvPicPr>
        <p:blipFill>
          <a:blip r:embed="rId5"/>
          <a:stretch>
            <a:fillRect/>
          </a:stretch>
        </p:blipFill>
        <p:spPr>
          <a:xfrm>
            <a:off x="3793291" y="1889502"/>
            <a:ext cx="4605418" cy="1058164"/>
          </a:xfrm>
          <a:prstGeom prst="rect">
            <a:avLst/>
          </a:prstGeom>
        </p:spPr>
      </p:pic>
      <p:pic>
        <p:nvPicPr>
          <p:cNvPr id="6" name="Picture 5"/>
          <p:cNvPicPr>
            <a:picLocks noChangeAspect="1"/>
          </p:cNvPicPr>
          <p:nvPr/>
        </p:nvPicPr>
        <p:blipFill>
          <a:blip r:embed="rId6"/>
          <a:stretch>
            <a:fillRect/>
          </a:stretch>
        </p:blipFill>
        <p:spPr>
          <a:xfrm>
            <a:off x="4976413" y="5009625"/>
            <a:ext cx="2460848" cy="487736"/>
          </a:xfrm>
          <a:prstGeom prst="rect">
            <a:avLst/>
          </a:prstGeom>
        </p:spPr>
      </p:pic>
    </p:spTree>
    <p:extLst>
      <p:ext uri="{BB962C8B-B14F-4D97-AF65-F5344CB8AC3E}">
        <p14:creationId xmlns:p14="http://schemas.microsoft.com/office/powerpoint/2010/main" val="17724083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Loss Function </a:t>
            </a:r>
            <a:r>
              <a:rPr lang="en-US" dirty="0"/>
              <a:t/>
            </a:r>
            <a:br>
              <a:rPr lang="en-US" dirty="0"/>
            </a:br>
            <a:endParaRPr lang="en-US" dirty="0"/>
          </a:p>
        </p:txBody>
      </p:sp>
      <p:sp>
        <p:nvSpPr>
          <p:cNvPr id="3" name="Content Placeholder 2"/>
          <p:cNvSpPr>
            <a:spLocks noGrp="1"/>
          </p:cNvSpPr>
          <p:nvPr>
            <p:ph idx="1"/>
          </p:nvPr>
        </p:nvSpPr>
        <p:spPr>
          <a:xfrm>
            <a:off x="833415" y="1177758"/>
            <a:ext cx="10327008" cy="4960152"/>
          </a:xfrm>
        </p:spPr>
        <p:txBody>
          <a:bodyPr/>
          <a:lstStyle/>
          <a:p>
            <a:pPr>
              <a:spcAft>
                <a:spcPts val="1800"/>
              </a:spcAft>
            </a:pPr>
            <a:r>
              <a:rPr lang="en-US" sz="2400" dirty="0" smtClean="0"/>
              <a:t>There are </a:t>
            </a:r>
            <a:r>
              <a:rPr lang="en-US" sz="2400" dirty="0"/>
              <a:t>multiple ways to measure the fitness of a model, i.e. there are multiple </a:t>
            </a:r>
            <a:r>
              <a:rPr lang="en-US" sz="2400" b="1" dirty="0" smtClean="0"/>
              <a:t>loss functions</a:t>
            </a:r>
            <a:r>
              <a:rPr lang="en-US" sz="2400" dirty="0" smtClean="0"/>
              <a:t>.</a:t>
            </a:r>
          </a:p>
          <a:p>
            <a:pPr>
              <a:spcAft>
                <a:spcPts val="1800"/>
              </a:spcAft>
            </a:pPr>
            <a:r>
              <a:rPr lang="en-US" sz="2400" dirty="0" smtClean="0"/>
              <a:t> </a:t>
            </a:r>
            <a:r>
              <a:rPr lang="en-US" sz="2400" b="1" dirty="0" smtClean="0"/>
              <a:t>Max </a:t>
            </a:r>
            <a:r>
              <a:rPr lang="en-US" sz="2400" b="1" dirty="0"/>
              <a:t>absolute </a:t>
            </a:r>
            <a:r>
              <a:rPr lang="en-US" sz="2400" b="1" dirty="0" smtClean="0"/>
              <a:t>deviation</a:t>
            </a:r>
            <a:r>
              <a:rPr lang="en-US" sz="2400" dirty="0"/>
              <a:t>:</a:t>
            </a:r>
            <a:r>
              <a:rPr lang="en-US" sz="2400" dirty="0" smtClean="0"/>
              <a:t> </a:t>
            </a:r>
            <a:r>
              <a:rPr lang="en-US" sz="2400" dirty="0"/>
              <a:t>Count only the </a:t>
            </a:r>
            <a:r>
              <a:rPr lang="en-US" sz="2400" dirty="0" smtClean="0"/>
              <a:t>biggest </a:t>
            </a:r>
            <a:r>
              <a:rPr lang="en-US" sz="2400" i="1" dirty="0" smtClean="0"/>
              <a:t>error</a:t>
            </a:r>
          </a:p>
          <a:p>
            <a:pPr>
              <a:spcAft>
                <a:spcPts val="1800"/>
              </a:spcAft>
            </a:pPr>
            <a:endParaRPr lang="en-US" sz="2400" b="1" dirty="0" smtClean="0"/>
          </a:p>
          <a:p>
            <a:pPr>
              <a:spcAft>
                <a:spcPts val="1800"/>
              </a:spcAft>
            </a:pPr>
            <a:r>
              <a:rPr lang="en-US" sz="2400" b="1" dirty="0" smtClean="0"/>
              <a:t>Sum </a:t>
            </a:r>
            <a:r>
              <a:rPr lang="en-US" sz="2400" b="1" dirty="0"/>
              <a:t>of absolute </a:t>
            </a:r>
            <a:r>
              <a:rPr lang="en-US" sz="2400" b="1" dirty="0" smtClean="0"/>
              <a:t>deviations: </a:t>
            </a:r>
            <a:r>
              <a:rPr lang="en-US" sz="2400" dirty="0"/>
              <a:t>Add up </a:t>
            </a:r>
            <a:r>
              <a:rPr lang="en-US" sz="2400" dirty="0" smtClean="0"/>
              <a:t>the </a:t>
            </a:r>
            <a:r>
              <a:rPr lang="en-US" sz="2400" i="1" dirty="0" smtClean="0"/>
              <a:t>error</a:t>
            </a:r>
            <a:endParaRPr lang="en-US" sz="2400" i="1" dirty="0"/>
          </a:p>
          <a:p>
            <a:pPr>
              <a:spcAft>
                <a:spcPts val="1800"/>
              </a:spcAft>
            </a:pPr>
            <a:endParaRPr lang="en-US" sz="2400" b="1" dirty="0" smtClean="0"/>
          </a:p>
          <a:p>
            <a:pPr>
              <a:spcAft>
                <a:spcPts val="1800"/>
              </a:spcAft>
            </a:pPr>
            <a:r>
              <a:rPr lang="en-US" sz="2400" b="1" dirty="0" smtClean="0"/>
              <a:t>Sum </a:t>
            </a:r>
            <a:r>
              <a:rPr lang="en-US" sz="2400" b="1" dirty="0"/>
              <a:t>of squared </a:t>
            </a:r>
            <a:r>
              <a:rPr lang="en-US" sz="2400" b="1" dirty="0" smtClean="0"/>
              <a:t>errors</a:t>
            </a:r>
            <a:r>
              <a:rPr lang="en-US" sz="2400" b="1" dirty="0"/>
              <a:t>:</a:t>
            </a:r>
            <a:r>
              <a:rPr lang="en-US" sz="2400" b="1" dirty="0" smtClean="0"/>
              <a:t> </a:t>
            </a:r>
            <a:r>
              <a:rPr lang="en-US" sz="2400" dirty="0"/>
              <a:t>Add up the squared </a:t>
            </a:r>
            <a:r>
              <a:rPr lang="en-US" sz="2400" i="1" dirty="0" smtClean="0"/>
              <a:t>error</a:t>
            </a:r>
            <a:endParaRPr lang="en-US" sz="2400" i="1" dirty="0"/>
          </a:p>
          <a:p>
            <a:pPr>
              <a:spcAft>
                <a:spcPts val="1800"/>
              </a:spcAft>
            </a:pPr>
            <a:endParaRPr lang="en-US" sz="2400" dirty="0" smtClean="0"/>
          </a:p>
          <a:p>
            <a:pPr>
              <a:spcAft>
                <a:spcPts val="1800"/>
              </a:spcAft>
            </a:pPr>
            <a:endParaRPr lang="en-US" sz="2400" dirty="0"/>
          </a:p>
          <a:p>
            <a:pPr>
              <a:spcAft>
                <a:spcPts val="1800"/>
              </a:spcAft>
            </a:pPr>
            <a:endParaRPr lang="en-US" sz="2400" dirty="0" smtClean="0"/>
          </a:p>
          <a:p>
            <a:pPr>
              <a:spcAft>
                <a:spcPts val="1800"/>
              </a:spcAft>
            </a:pPr>
            <a:endParaRPr lang="en-US" sz="2400" dirty="0"/>
          </a:p>
        </p:txBody>
      </p:sp>
      <p:pic>
        <p:nvPicPr>
          <p:cNvPr id="4" name="Picture 3"/>
          <p:cNvPicPr>
            <a:picLocks noChangeAspect="1"/>
          </p:cNvPicPr>
          <p:nvPr/>
        </p:nvPicPr>
        <p:blipFill>
          <a:blip r:embed="rId2"/>
          <a:stretch>
            <a:fillRect/>
          </a:stretch>
        </p:blipFill>
        <p:spPr>
          <a:xfrm>
            <a:off x="5247005" y="2899735"/>
            <a:ext cx="1697990" cy="453390"/>
          </a:xfrm>
          <a:prstGeom prst="rect">
            <a:avLst/>
          </a:prstGeom>
        </p:spPr>
      </p:pic>
      <p:pic>
        <p:nvPicPr>
          <p:cNvPr id="5" name="Picture 4"/>
          <p:cNvPicPr>
            <a:picLocks noChangeAspect="1"/>
          </p:cNvPicPr>
          <p:nvPr/>
        </p:nvPicPr>
        <p:blipFill>
          <a:blip r:embed="rId3"/>
          <a:stretch>
            <a:fillRect/>
          </a:stretch>
        </p:blipFill>
        <p:spPr>
          <a:xfrm>
            <a:off x="3895725" y="4160298"/>
            <a:ext cx="4400550" cy="817880"/>
          </a:xfrm>
          <a:prstGeom prst="rect">
            <a:avLst/>
          </a:prstGeom>
        </p:spPr>
      </p:pic>
      <p:pic>
        <p:nvPicPr>
          <p:cNvPr id="7" name="Picture 6"/>
          <p:cNvPicPr>
            <a:picLocks noChangeAspect="1"/>
          </p:cNvPicPr>
          <p:nvPr/>
        </p:nvPicPr>
        <p:blipFill>
          <a:blip r:embed="rId4"/>
          <a:stretch>
            <a:fillRect/>
          </a:stretch>
        </p:blipFill>
        <p:spPr>
          <a:xfrm>
            <a:off x="3408680" y="5483674"/>
            <a:ext cx="5374640" cy="934720"/>
          </a:xfrm>
          <a:prstGeom prst="rect">
            <a:avLst/>
          </a:prstGeom>
        </p:spPr>
      </p:pic>
    </p:spTree>
    <p:extLst>
      <p:ext uri="{BB962C8B-B14F-4D97-AF65-F5344CB8AC3E}">
        <p14:creationId xmlns:p14="http://schemas.microsoft.com/office/powerpoint/2010/main" val="14331321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Revisited </a:t>
            </a:r>
            <a:br>
              <a:rPr lang="en-US" dirty="0"/>
            </a:b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4805" y="1868899"/>
            <a:ext cx="7408070" cy="4630044"/>
          </a:xfrm>
        </p:spPr>
      </p:pic>
      <p:sp>
        <p:nvSpPr>
          <p:cNvPr id="5" name="TextBox 4"/>
          <p:cNvSpPr txBox="1"/>
          <p:nvPr/>
        </p:nvSpPr>
        <p:spPr>
          <a:xfrm>
            <a:off x="754380" y="1263109"/>
            <a:ext cx="10652760" cy="830997"/>
          </a:xfrm>
          <a:prstGeom prst="rect">
            <a:avLst/>
          </a:prstGeom>
          <a:noFill/>
        </p:spPr>
        <p:txBody>
          <a:bodyPr wrap="square" rtlCol="0">
            <a:spAutoFit/>
          </a:bodyPr>
          <a:lstStyle/>
          <a:p>
            <a:r>
              <a:rPr lang="en-US" sz="2400" b="1" dirty="0" smtClean="0">
                <a:latin typeface="Karla" charset="0"/>
                <a:ea typeface="Karla" charset="0"/>
                <a:cs typeface="Karla" charset="0"/>
              </a:rPr>
              <a:t>Question</a:t>
            </a:r>
            <a:r>
              <a:rPr lang="en-US" sz="2400" dirty="0" smtClean="0">
                <a:latin typeface="Karla" charset="0"/>
                <a:ea typeface="Karla" charset="0"/>
                <a:cs typeface="Karla" charset="0"/>
              </a:rPr>
              <a:t>: In what scenarios would you choose Mean Absolute Deviation or Max Absolute Deviation over MSE?</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4762838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56</a:t>
            </a:fld>
            <a:endParaRPr lang="en-US"/>
          </a:p>
        </p:txBody>
      </p:sp>
      <p:sp>
        <p:nvSpPr>
          <p:cNvPr id="5" name="Rectangle 4"/>
          <p:cNvSpPr/>
          <p:nvPr/>
        </p:nvSpPr>
        <p:spPr>
          <a:xfrm>
            <a:off x="776942" y="2414416"/>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69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0.00416 L -0.00274 0.19074 " pathEditMode="relative" rAng="0" ptsTypes="AA">
                                      <p:cBhvr>
                                        <p:cTn id="6" dur="2000" fill="hold"/>
                                        <p:tgtEl>
                                          <p:spTgt spid="5"/>
                                        </p:tgtEl>
                                        <p:attrNameLst>
                                          <p:attrName>ppt_x</p:attrName>
                                          <p:attrName>ppt_y</p:attrName>
                                        </p:attrNameLst>
                                      </p:cBhvr>
                                      <p:rCtr x="-143" y="9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Evaluating Significance of </a:t>
            </a:r>
            <a:r>
              <a:rPr lang="en-US" sz="4000" dirty="0" smtClean="0"/>
              <a:t>Predictors</a:t>
            </a:r>
            <a:r>
              <a:rPr lang="en-US" sz="4000" dirty="0"/>
              <a:t/>
            </a:r>
            <a:br>
              <a:rPr lang="en-US" sz="4000" dirty="0"/>
            </a:br>
            <a:endParaRPr lang="en-US" sz="4000" dirty="0"/>
          </a:p>
        </p:txBody>
      </p:sp>
      <p:sp>
        <p:nvSpPr>
          <p:cNvPr id="3" name="Slide Number Placeholder 2"/>
          <p:cNvSpPr>
            <a:spLocks noGrp="1"/>
          </p:cNvSpPr>
          <p:nvPr>
            <p:ph type="sldNum" sz="quarter" idx="12"/>
          </p:nvPr>
        </p:nvSpPr>
        <p:spPr/>
        <p:txBody>
          <a:bodyPr/>
          <a:lstStyle/>
          <a:p>
            <a:fld id="{81B7CCDB-6D39-0547-B7B3-C80E39D6513A}" type="slidenum">
              <a:rPr lang="en-US" smtClean="0"/>
              <a:t>57</a:t>
            </a:fld>
            <a:endParaRPr lang="en-US"/>
          </a:p>
        </p:txBody>
      </p:sp>
    </p:spTree>
    <p:extLst>
      <p:ext uri="{BB962C8B-B14F-4D97-AF65-F5344CB8AC3E}">
        <p14:creationId xmlns:p14="http://schemas.microsoft.com/office/powerpoint/2010/main" val="1105001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BC22B038-280C-0C42-AF84-B1E7D6DBA5DF}"/>
              </a:ext>
            </a:extLst>
          </p:cNvPr>
          <p:cNvPicPr>
            <a:picLocks noChangeAspect="1"/>
          </p:cNvPicPr>
          <p:nvPr/>
        </p:nvPicPr>
        <p:blipFill>
          <a:blip r:embed="rId3"/>
          <a:stretch>
            <a:fillRect/>
          </a:stretch>
        </p:blipFill>
        <p:spPr>
          <a:xfrm>
            <a:off x="4043790" y="3998380"/>
            <a:ext cx="4104420" cy="2736280"/>
          </a:xfrm>
          <a:prstGeom prst="rect">
            <a:avLst/>
          </a:prstGeom>
        </p:spPr>
      </p:pic>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833415" y="1177758"/>
                <a:ext cx="10452894" cy="4948722"/>
              </a:xfrm>
            </p:spPr>
            <p:txBody>
              <a:bodyPr/>
              <a:lstStyle/>
              <a:p>
                <a:pPr>
                  <a:spcAft>
                    <a:spcPts val="600"/>
                  </a:spcAft>
                </a:pPr>
                <a:r>
                  <a:rPr lang="en-US" sz="2400" dirty="0"/>
                  <a:t>We interpret the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Karla" charset="0"/>
                        <a:cs typeface="Karla" charset="0"/>
                      </a:rPr>
                      <m:t> </m:t>
                    </m:r>
                  </m:oMath>
                </a14:m>
                <a:r>
                  <a:rPr lang="en-US" sz="2400" dirty="0"/>
                  <a:t>term in our observation</a:t>
                </a:r>
              </a:p>
              <a:p>
                <a:endParaRPr lang="en-US" sz="2400" dirty="0"/>
              </a:p>
              <a:p>
                <a:pPr>
                  <a:spcAft>
                    <a:spcPts val="1200"/>
                  </a:spcAft>
                </a:pPr>
                <a:r>
                  <a:rPr lang="en-US" sz="2400" dirty="0">
                    <a:latin typeface="Karla" charset="0"/>
                    <a:ea typeface="Karla" charset="0"/>
                    <a:cs typeface="Karla" charset="0"/>
                  </a:rPr>
                  <a:t>to be noise introduced by random variations in natural systems or imprecisions of our scientific instruments. </a:t>
                </a:r>
              </a:p>
              <a:p>
                <a:r>
                  <a:rPr lang="en-US" sz="2400" dirty="0"/>
                  <a:t>If we knew the exact form of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i="1">
                        <a:latin typeface="Cambria Math" charset="0"/>
                      </a:rPr>
                      <m:t>, </m:t>
                    </m:r>
                  </m:oMath>
                </a14:m>
                <a:r>
                  <a:rPr lang="en-US" sz="2400" dirty="0"/>
                  <a:t>for example,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0</m:t>
                        </m:r>
                      </m:sub>
                    </m:sSub>
                    <m:r>
                      <a:rPr lang="en-US" sz="2400" i="1">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1</m:t>
                        </m:r>
                      </m:sub>
                    </m:sSub>
                    <m:r>
                      <a:rPr lang="en-US" sz="2400" i="1">
                        <a:latin typeface="Cambria Math" charset="0"/>
                      </a:rPr>
                      <m:t>𝑥</m:t>
                    </m:r>
                  </m:oMath>
                </a14:m>
                <a:r>
                  <a:rPr lang="en-US" sz="2400" dirty="0"/>
                  <a:t>, and there was no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Cambria Math" charset="0"/>
                        <a:cs typeface="Cambria Math" charset="0"/>
                      </a:rPr>
                      <m:t> </m:t>
                    </m:r>
                  </m:oMath>
                </a14:m>
                <a:r>
                  <a:rPr lang="en-US" sz="2400" dirty="0"/>
                  <a:t> then estimating the </a:t>
                </a:r>
                <a14:m>
                  <m:oMath xmlns:m="http://schemas.openxmlformats.org/officeDocument/2006/math">
                    <m:sSup>
                      <m:sSupPr>
                        <m:ctrlPr>
                          <a:rPr lang="en-US" sz="2400" i="1">
                            <a:latin typeface="Cambria Math" charset="0"/>
                          </a:rPr>
                        </m:ctrlPr>
                      </m:sSup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oMath>
                </a14:m>
                <a:r>
                  <a:rPr lang="en-US" sz="2400" dirty="0"/>
                  <a:t> would have been exact. </a:t>
                </a:r>
              </a:p>
              <a:p>
                <a:endParaRPr lang="en-US" sz="2400" dirty="0"/>
              </a:p>
              <a:p>
                <a:endParaRPr lang="en-US" sz="3200" b="1" dirty="0">
                  <a:solidFill>
                    <a:srgbClr val="FF0000"/>
                  </a:solidFill>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833415" y="1177758"/>
                <a:ext cx="10452894" cy="4948722"/>
              </a:xfrm>
              <a:blipFill rotWithShape="0">
                <a:blip r:embed="rId4"/>
                <a:stretch>
                  <a:fillRect l="-933" t="-9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58</a:t>
            </a:fld>
            <a:endParaRPr lang="en-US"/>
          </a:p>
        </p:txBody>
      </p:sp>
      <p:pic>
        <p:nvPicPr>
          <p:cNvPr id="3" name="Picture 2"/>
          <p:cNvPicPr>
            <a:picLocks noChangeAspect="1"/>
          </p:cNvPicPr>
          <p:nvPr/>
        </p:nvPicPr>
        <p:blipFill>
          <a:blip r:embed="rId5"/>
          <a:stretch>
            <a:fillRect/>
          </a:stretch>
        </p:blipFill>
        <p:spPr>
          <a:xfrm>
            <a:off x="4964112" y="1700210"/>
            <a:ext cx="2055939" cy="392112"/>
          </a:xfrm>
          <a:prstGeom prst="rect">
            <a:avLst/>
          </a:prstGeom>
        </p:spPr>
      </p:pic>
    </p:spTree>
    <p:extLst>
      <p:ext uri="{BB962C8B-B14F-4D97-AF65-F5344CB8AC3E}">
        <p14:creationId xmlns:p14="http://schemas.microsoft.com/office/powerpoint/2010/main" val="794701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23410018"/>
              </p:ext>
            </p:extLst>
          </p:nvPr>
        </p:nvGraphicFramePr>
        <p:xfrm>
          <a:off x="3112385" y="3005980"/>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47316">
                <a:tc>
                  <a:txBody>
                    <a:bodyPr/>
                    <a:lstStyle/>
                    <a:p>
                      <a:r>
                        <a:rPr dirty="0"/>
                        <a:t>TV</a:t>
                      </a:r>
                      <a:endParaRPr dirty="0">
                        <a:solidFill>
                          <a:srgbClr val="002060"/>
                        </a:solidFill>
                      </a:endParaRPr>
                    </a:p>
                  </a:txBody>
                  <a:tcPr/>
                </a:tc>
                <a:tc>
                  <a:txBody>
                    <a:bodyPr/>
                    <a:lstStyle/>
                    <a:p>
                      <a:r>
                        <a:rPr dirty="0"/>
                        <a:t>radio</a:t>
                      </a:r>
                      <a:endParaRPr dirty="0">
                        <a:solidFill>
                          <a:srgbClr val="002060"/>
                        </a:solidFill>
                      </a:endParaRPr>
                    </a:p>
                  </a:txBody>
                  <a:tcPr/>
                </a:tc>
                <a:tc>
                  <a:txBody>
                    <a:bodyPr/>
                    <a:lstStyle/>
                    <a:p>
                      <a:r>
                        <a:rPr dirty="0"/>
                        <a:t>newspaper</a:t>
                      </a:r>
                      <a:endParaRPr dirty="0">
                        <a:solidFill>
                          <a:srgbClr val="002060"/>
                        </a:solidFill>
                      </a:endParaRPr>
                    </a:p>
                  </a:txBody>
                  <a:tcPr/>
                </a:tc>
                <a:tc>
                  <a:txBody>
                    <a:bodyPr/>
                    <a:lstStyle/>
                    <a:p>
                      <a:r>
                        <a:rPr dirty="0"/>
                        <a:t>sales</a:t>
                      </a:r>
                      <a:endParaRPr b="0" dirty="0">
                        <a:solidFill>
                          <a:schemeClr val="accent3">
                            <a:lumMod val="20000"/>
                            <a:lumOff val="80000"/>
                          </a:schemeClr>
                        </a:solidFill>
                      </a:endParaRPr>
                    </a:p>
                  </a:txBody>
                  <a:tcPr/>
                </a:tc>
                <a:extLst>
                  <a:ext uri="{0D108BD9-81ED-4DB2-BD59-A6C34878D82A}">
                    <a16:rowId xmlns:a16="http://schemas.microsoft.com/office/drawing/2014/main" xmlns=""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rPr dirty="0"/>
                        <a:t>22.1</a:t>
                      </a:r>
                    </a:p>
                  </a:txBody>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rPr dirty="0"/>
                        <a:t>45.1</a:t>
                      </a:r>
                    </a:p>
                  </a:txBody>
                  <a:tcPr/>
                </a:tc>
                <a:tc>
                  <a:txBody>
                    <a:bodyPr/>
                    <a:lstStyle/>
                    <a:p>
                      <a:r>
                        <a:rPr dirty="0"/>
                        <a:t>10.4</a:t>
                      </a:r>
                    </a:p>
                  </a:txBody>
                  <a:tcPr/>
                </a:tc>
                <a:extLst>
                  <a:ext uri="{0D108BD9-81ED-4DB2-BD59-A6C34878D82A}">
                    <a16:rowId xmlns:a16="http://schemas.microsoft.com/office/drawing/2014/main" xmlns="" val="10002"/>
                  </a:ext>
                </a:extLst>
              </a:tr>
              <a:tr h="300000">
                <a:tc>
                  <a:txBody>
                    <a:bodyPr/>
                    <a:lstStyle/>
                    <a:p>
                      <a:r>
                        <a:t>17.2</a:t>
                      </a:r>
                    </a:p>
                  </a:txBody>
                  <a:tcPr/>
                </a:tc>
                <a:tc>
                  <a:txBody>
                    <a:bodyPr/>
                    <a:lstStyle/>
                    <a:p>
                      <a:r>
                        <a:rPr dirty="0"/>
                        <a:t>45.9</a:t>
                      </a:r>
                    </a:p>
                  </a:txBody>
                  <a:tcPr/>
                </a:tc>
                <a:tc>
                  <a:txBody>
                    <a:bodyPr/>
                    <a:lstStyle/>
                    <a:p>
                      <a:r>
                        <a:t>69.3</a:t>
                      </a:r>
                    </a:p>
                  </a:txBody>
                  <a:tcPr/>
                </a:tc>
                <a:tc>
                  <a:txBody>
                    <a:bodyPr/>
                    <a:lstStyle/>
                    <a:p>
                      <a:r>
                        <a:t>9.3</a:t>
                      </a:r>
                    </a:p>
                  </a:txBody>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rPr dirty="0"/>
                        <a:t>58.5</a:t>
                      </a:r>
                    </a:p>
                  </a:txBody>
                  <a:tcPr/>
                </a:tc>
                <a:tc>
                  <a:txBody>
                    <a:bodyPr/>
                    <a:lstStyle/>
                    <a:p>
                      <a:r>
                        <a:t>18.5</a:t>
                      </a:r>
                    </a:p>
                  </a:txBody>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rPr dirty="0"/>
                        <a:t>10.8</a:t>
                      </a:r>
                    </a:p>
                  </a:txBody>
                  <a:tcPr/>
                </a:tc>
                <a:tc>
                  <a:txBody>
                    <a:bodyPr/>
                    <a:lstStyle/>
                    <a:p>
                      <a:r>
                        <a:rPr dirty="0"/>
                        <a:t>58.4</a:t>
                      </a:r>
                    </a:p>
                  </a:txBody>
                  <a:tcPr/>
                </a:tc>
                <a:tc>
                  <a:txBody>
                    <a:bodyPr/>
                    <a:lstStyle/>
                    <a:p>
                      <a:r>
                        <a:rPr dirty="0"/>
                        <a:t>12.9</a:t>
                      </a:r>
                    </a:p>
                  </a:txBody>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5</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11" name="TextBox 10"/>
          <p:cNvSpPr txBox="1"/>
          <p:nvPr/>
        </p:nvSpPr>
        <p:spPr>
          <a:xfrm>
            <a:off x="9257631" y="1461024"/>
            <a:ext cx="232756" cy="646331"/>
          </a:xfrm>
          <a:prstGeom prst="rect">
            <a:avLst/>
          </a:prstGeom>
          <a:noFill/>
        </p:spPr>
        <p:txBody>
          <a:bodyPr wrap="none" rtlCol="0">
            <a:spAutoFit/>
          </a:bodyPr>
          <a:lstStyle/>
          <a:p>
            <a:pPr algn="ctr"/>
            <a:r>
              <a:rPr lang="en-US" dirty="0">
                <a:latin typeface="Karla" charset="0"/>
                <a:ea typeface="Karla" charset="0"/>
                <a:cs typeface="Karla" charset="0"/>
              </a:rPr>
              <a:t>,</a:t>
            </a:r>
          </a:p>
          <a:p>
            <a:pPr algn="ctr"/>
            <a:endParaRPr lang="en-US" dirty="0">
              <a:latin typeface="Karla" charset="0"/>
              <a:ea typeface="Karla" charset="0"/>
              <a:cs typeface="Karla" charset="0"/>
            </a:endParaRPr>
          </a:p>
        </p:txBody>
      </p:sp>
      <p:sp>
        <p:nvSpPr>
          <p:cNvPr id="15" name="Content Placeholder 2"/>
          <p:cNvSpPr txBox="1">
            <a:spLocks/>
          </p:cNvSpPr>
          <p:nvPr/>
        </p:nvSpPr>
        <p:spPr>
          <a:xfrm>
            <a:off x="833415" y="946122"/>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 </a:t>
            </a:r>
            <a:r>
              <a:rPr lang="en-US" sz="2400" b="1" dirty="0"/>
              <a:t>Advertising data set</a:t>
            </a:r>
            <a:r>
              <a:rPr lang="en-US" sz="2400" dirty="0"/>
              <a:t> consists of the sales of that product in 200 different markets, along with advertising budgets for the product in each of those markets for three different media: TV, radio, and newspaper.  Everything is given in units of $1000. </a:t>
            </a:r>
          </a:p>
        </p:txBody>
      </p:sp>
      <p:sp>
        <p:nvSpPr>
          <p:cNvPr id="7" name="TextBox 6"/>
          <p:cNvSpPr txBox="1"/>
          <p:nvPr/>
        </p:nvSpPr>
        <p:spPr>
          <a:xfrm>
            <a:off x="2158843" y="5730889"/>
            <a:ext cx="7874314" cy="1200329"/>
          </a:xfrm>
          <a:prstGeom prst="rect">
            <a:avLst/>
          </a:prstGeom>
          <a:noFill/>
        </p:spPr>
        <p:txBody>
          <a:bodyPr wrap="square" rtlCol="0">
            <a:spAutoFit/>
          </a:bodyPr>
          <a:lstStyle/>
          <a:p>
            <a:r>
              <a:rPr lang="en-US" dirty="0"/>
              <a:t>Some of the figures in this presentation are taken from "An Introduction to Statistical Learning, with applications in R"  (Springer, 2013) with permission from the authors: G. James, D. Witten,  T. Hastie and R. </a:t>
            </a:r>
            <a:r>
              <a:rPr lang="en-US" dirty="0" err="1"/>
              <a:t>Tibshirani</a:t>
            </a:r>
            <a:r>
              <a:rPr lang="en-US" dirty="0"/>
              <a:t> " </a:t>
            </a:r>
          </a:p>
          <a:p>
            <a:endParaRPr lang="en-US" dirty="0"/>
          </a:p>
        </p:txBody>
      </p:sp>
    </p:spTree>
    <p:extLst>
      <p:ext uri="{BB962C8B-B14F-4D97-AF65-F5344CB8AC3E}">
        <p14:creationId xmlns:p14="http://schemas.microsoft.com/office/powerpoint/2010/main" val="16006603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mc:Choice xmlns:a14="http://schemas.microsoft.com/office/drawing/2010/main" Requires="a14">
          <p:sp>
            <p:nvSpPr>
              <p:cNvPr id="6" name="Content Placeholder 5"/>
              <p:cNvSpPr>
                <a:spLocks noGrp="1"/>
              </p:cNvSpPr>
              <p:nvPr>
                <p:ph idx="1"/>
              </p:nvPr>
            </p:nvSpPr>
            <p:spPr/>
            <p:txBody>
              <a:bodyPr/>
              <a:lstStyle/>
              <a:p>
                <a:pPr>
                  <a:spcAft>
                    <a:spcPts val="600"/>
                  </a:spcAft>
                </a:pPr>
                <a:r>
                  <a:rPr lang="en-US" sz="2400" dirty="0">
                    <a:latin typeface="Karla" charset="0"/>
                    <a:ea typeface="Karla" charset="0"/>
                    <a:cs typeface="Karla" charset="0"/>
                  </a:rPr>
                  <a:t>However, </a:t>
                </a:r>
                <a:r>
                  <a:rPr lang="en-US" sz="2400" dirty="0" smtClean="0">
                    <a:latin typeface="Karla" charset="0"/>
                    <a:ea typeface="Karla" charset="0"/>
                    <a:cs typeface="Karla" charset="0"/>
                  </a:rPr>
                  <a:t>three things </a:t>
                </a:r>
                <a:r>
                  <a:rPr lang="en-US" sz="2400" dirty="0">
                    <a:latin typeface="Karla" charset="0"/>
                    <a:ea typeface="Karla" charset="0"/>
                    <a:cs typeface="Karla" charset="0"/>
                  </a:rPr>
                  <a:t>happen: </a:t>
                </a:r>
              </a:p>
              <a:p>
                <a:pPr marL="514350" indent="-514350">
                  <a:spcAft>
                    <a:spcPts val="600"/>
                  </a:spcAft>
                  <a:buFont typeface="Arial" charset="0"/>
                  <a:buChar char="•"/>
                </a:pPr>
                <a:r>
                  <a:rPr lang="en-US" sz="2400" dirty="0">
                    <a:latin typeface="Karla" charset="0"/>
                    <a:ea typeface="Karla" charset="0"/>
                    <a:cs typeface="Karla" charset="0"/>
                  </a:rPr>
                  <a:t>we do not know the exact form of </a:t>
                </a:r>
                <a14:m>
                  <m:oMath xmlns:m="http://schemas.openxmlformats.org/officeDocument/2006/math">
                    <m:r>
                      <a:rPr lang="en-US" sz="2400" i="1">
                        <a:latin typeface="Cambria Math" panose="02040503050406030204" pitchFamily="18" charset="0"/>
                        <a:ea typeface="Karla" charset="0"/>
                        <a:cs typeface="Karla" charset="0"/>
                      </a:rPr>
                      <m:t>𝑓</m:t>
                    </m:r>
                    <m:d>
                      <m:dPr>
                        <m:ctrlPr>
                          <a:rPr lang="en-US" sz="2400" i="1">
                            <a:latin typeface="Cambria Math" charset="0"/>
                            <a:ea typeface="Karla" charset="0"/>
                            <a:cs typeface="Karla" charset="0"/>
                          </a:rPr>
                        </m:ctrlPr>
                      </m:dPr>
                      <m:e>
                        <m:r>
                          <a:rPr lang="en-US" sz="2400" i="1">
                            <a:latin typeface="Cambria Math" panose="02040503050406030204" pitchFamily="18" charset="0"/>
                            <a:ea typeface="Karla" charset="0"/>
                            <a:cs typeface="Karla" charset="0"/>
                          </a:rPr>
                          <m:t>𝑥</m:t>
                        </m:r>
                      </m:e>
                    </m:d>
                  </m:oMath>
                </a14:m>
                <a:endParaRPr lang="en-US" sz="2400" dirty="0">
                  <a:latin typeface="Karla" charset="0"/>
                  <a:ea typeface="Karla" charset="0"/>
                  <a:cs typeface="Karla" charset="0"/>
                </a:endParaRPr>
              </a:p>
              <a:p>
                <a:pPr marL="514350" indent="-514350">
                  <a:spcAft>
                    <a:spcPts val="600"/>
                  </a:spcAft>
                  <a:buFont typeface="Arial" charset="0"/>
                  <a:buChar char="•"/>
                </a:pPr>
                <a14:m>
                  <m:oMath xmlns:m="http://schemas.openxmlformats.org/officeDocument/2006/math">
                    <m:r>
                      <a:rPr lang="en-US" sz="2400">
                        <a:latin typeface="Cambria Math" panose="02040503050406030204" pitchFamily="18" charset="0"/>
                        <a:ea typeface="Karla" charset="0"/>
                        <a:cs typeface="Karla" charset="0"/>
                      </a:rPr>
                      <m:t>𝜺</m:t>
                    </m:r>
                  </m:oMath>
                </a14:m>
                <a:r>
                  <a:rPr lang="en-US" sz="2400" dirty="0">
                    <a:latin typeface="Karla" charset="0"/>
                    <a:ea typeface="Karla" charset="0"/>
                    <a:cs typeface="Karla" charset="0"/>
                  </a:rPr>
                  <a:t> is always there </a:t>
                </a:r>
                <a:endParaRPr lang="en-US" sz="2400" dirty="0" smtClean="0">
                  <a:latin typeface="Karla" charset="0"/>
                  <a:ea typeface="Karla" charset="0"/>
                  <a:cs typeface="Karla" charset="0"/>
                </a:endParaRPr>
              </a:p>
              <a:p>
                <a:pPr marL="514350" indent="-514350">
                  <a:spcAft>
                    <a:spcPts val="1200"/>
                  </a:spcAft>
                  <a:buFont typeface="Arial" charset="0"/>
                  <a:buChar char="•"/>
                </a:pPr>
                <a:r>
                  <a:rPr lang="en-US" sz="2400" dirty="0">
                    <a:latin typeface="Karla" charset="0"/>
                    <a:ea typeface="Karla" charset="0"/>
                    <a:cs typeface="Karla" charset="0"/>
                  </a:rPr>
                  <a:t>l</a:t>
                </a:r>
                <a:r>
                  <a:rPr lang="en-US" sz="2400" dirty="0" smtClean="0">
                    <a:latin typeface="Karla" charset="0"/>
                    <a:ea typeface="Karla" charset="0"/>
                    <a:cs typeface="Karla" charset="0"/>
                  </a:rPr>
                  <a:t>imited sample size</a:t>
                </a:r>
                <a:endParaRPr lang="en-US" sz="2400" dirty="0">
                  <a:latin typeface="Karla" charset="0"/>
                  <a:ea typeface="Karla" charset="0"/>
                  <a:cs typeface="Karla" charset="0"/>
                </a:endParaRPr>
              </a:p>
              <a:p>
                <a:pPr>
                  <a:spcAft>
                    <a:spcPts val="600"/>
                  </a:spcAft>
                </a:pPr>
                <a:r>
                  <a:rPr lang="en-US" sz="2400" b="1" dirty="0" smtClean="0">
                    <a:latin typeface="Karla" charset="0"/>
                    <a:ea typeface="Karla" charset="0"/>
                    <a:cs typeface="Karla" charset="0"/>
                  </a:rPr>
                  <a:t>We </a:t>
                </a:r>
                <a:r>
                  <a:rPr lang="en-US" sz="2400" b="1" dirty="0">
                    <a:latin typeface="Karla" charset="0"/>
                    <a:ea typeface="Karla" charset="0"/>
                    <a:cs typeface="Karla" charset="0"/>
                  </a:rPr>
                  <a:t>first address </a:t>
                </a:r>
                <a14:m>
                  <m:oMath xmlns:m="http://schemas.openxmlformats.org/officeDocument/2006/math">
                    <m:r>
                      <a:rPr lang="en-US" sz="2400" b="1" i="1">
                        <a:latin typeface="Cambria Math" charset="0"/>
                        <a:ea typeface="Karla" charset="0"/>
                        <a:cs typeface="Karla" charset="0"/>
                      </a:rPr>
                      <m:t>𝛆</m:t>
                    </m:r>
                  </m:oMath>
                </a14:m>
                <a:endParaRPr lang="en-US" sz="2400" b="1" dirty="0">
                  <a:latin typeface="Karla" charset="0"/>
                  <a:ea typeface="Karla" charset="0"/>
                  <a:cs typeface="Karla" charset="0"/>
                </a:endParaRPr>
              </a:p>
              <a:p>
                <a:pPr>
                  <a:spcAft>
                    <a:spcPts val="600"/>
                  </a:spcAft>
                </a:pPr>
                <a:r>
                  <a:rPr lang="en-US" sz="2400" dirty="0">
                    <a:latin typeface="Karla" charset="0"/>
                    <a:ea typeface="Karla" charset="0"/>
                    <a:cs typeface="Karla" charset="0"/>
                  </a:rPr>
                  <a:t>We call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Cambria Math" charset="0"/>
                        <a:cs typeface="Cambria Math" charset="0"/>
                      </a:rPr>
                      <m:t> </m:t>
                    </m:r>
                  </m:oMath>
                </a14:m>
                <a:r>
                  <a:rPr lang="en-US" sz="2400" dirty="0">
                    <a:latin typeface="Karla" charset="0"/>
                    <a:ea typeface="Karla" charset="0"/>
                    <a:cs typeface="Karla" charset="0"/>
                  </a:rPr>
                  <a:t>the measurement error or </a:t>
                </a:r>
                <a:r>
                  <a:rPr lang="en-US" sz="2400" b="1" i="1" dirty="0">
                    <a:latin typeface="Karla" charset="0"/>
                    <a:ea typeface="Karla" charset="0"/>
                    <a:cs typeface="Karla" charset="0"/>
                  </a:rPr>
                  <a:t>irreducible error</a:t>
                </a:r>
                <a:r>
                  <a:rPr lang="en-US" sz="2400" dirty="0">
                    <a:latin typeface="Karla" charset="0"/>
                    <a:ea typeface="Karla" charset="0"/>
                    <a:cs typeface="Karla" charset="0"/>
                  </a:rPr>
                  <a:t>. Since even predictions made with the actual function </a:t>
                </a:r>
                <a14:m>
                  <m:oMath xmlns:m="http://schemas.openxmlformats.org/officeDocument/2006/math">
                    <m:r>
                      <a:rPr lang="en-US" sz="2400" i="1">
                        <a:latin typeface="Cambria Math" charset="0"/>
                        <a:ea typeface="Karla" charset="0"/>
                        <a:cs typeface="Karla" charset="0"/>
                      </a:rPr>
                      <m:t>𝑓</m:t>
                    </m:r>
                  </m:oMath>
                </a14:m>
                <a:r>
                  <a:rPr lang="en-US" sz="2400" dirty="0">
                    <a:latin typeface="Karla" charset="0"/>
                    <a:ea typeface="Karla" charset="0"/>
                    <a:cs typeface="Karla" charset="0"/>
                  </a:rPr>
                  <a:t> will not match observed values of </a:t>
                </a:r>
                <a14:m>
                  <m:oMath xmlns:m="http://schemas.openxmlformats.org/officeDocument/2006/math">
                    <m:r>
                      <m:rPr>
                        <m:sty m:val="p"/>
                      </m:rPr>
                      <a:rPr lang="en-US" sz="2400">
                        <a:latin typeface="Cambria Math" charset="0"/>
                        <a:ea typeface="Karla" charset="0"/>
                        <a:cs typeface="Karla" charset="0"/>
                      </a:rPr>
                      <m:t>y</m:t>
                    </m:r>
                  </m:oMath>
                </a14:m>
                <a:r>
                  <a:rPr lang="en-US" sz="2400" dirty="0"/>
                  <a:t>.</a:t>
                </a:r>
                <a:endParaRPr lang="en-US" sz="2400" dirty="0">
                  <a:latin typeface="Karla" charset="0"/>
                  <a:ea typeface="Karla" charset="0"/>
                  <a:cs typeface="Karla" charset="0"/>
                </a:endParaRPr>
              </a:p>
              <a:p>
                <a:pPr>
                  <a:spcAft>
                    <a:spcPts val="600"/>
                  </a:spcAft>
                </a:pPr>
                <a:r>
                  <a:rPr lang="en-US" sz="2400" dirty="0">
                    <a:ea typeface="Cambria Math" charset="0"/>
                    <a:cs typeface="Cambria Math" charset="0"/>
                  </a:rPr>
                  <a:t>Because of </a:t>
                </a:r>
                <a14:m>
                  <m:oMath xmlns:m="http://schemas.openxmlformats.org/officeDocument/2006/math">
                    <m:r>
                      <a:rPr lang="en-US" sz="2400" i="1">
                        <a:latin typeface="Cambria Math" charset="0"/>
                        <a:ea typeface="Cambria Math" charset="0"/>
                        <a:cs typeface="Cambria Math" charset="0"/>
                      </a:rPr>
                      <m:t>𝜀</m:t>
                    </m:r>
                    <m:r>
                      <a:rPr lang="en-US" sz="2400" b="0" i="1" smtClean="0">
                        <a:latin typeface="Cambria Math" charset="0"/>
                        <a:ea typeface="Cambria Math" charset="0"/>
                        <a:cs typeface="Cambria Math" charset="0"/>
                      </a:rPr>
                      <m:t>,</m:t>
                    </m:r>
                  </m:oMath>
                </a14:m>
                <a:r>
                  <a:rPr lang="en-US" sz="2400" dirty="0">
                    <a:latin typeface="Karla" charset="0"/>
                    <a:ea typeface="Karla" charset="0"/>
                    <a:cs typeface="Karla" charset="0"/>
                  </a:rPr>
                  <a:t> every time we measure the response </a:t>
                </a:r>
                <a14:m>
                  <m:oMath xmlns:m="http://schemas.openxmlformats.org/officeDocument/2006/math">
                    <m:r>
                      <a:rPr lang="en-US" sz="2400" b="0" i="1" smtClean="0">
                        <a:latin typeface="Cambria Math" charset="0"/>
                        <a:ea typeface="Karla" charset="0"/>
                        <a:cs typeface="Karla" charset="0"/>
                      </a:rPr>
                      <m:t>𝑌</m:t>
                    </m:r>
                  </m:oMath>
                </a14:m>
                <a:r>
                  <a:rPr lang="en-US" sz="2400" dirty="0">
                    <a:latin typeface="Karla" charset="0"/>
                    <a:ea typeface="Karla" charset="0"/>
                    <a:cs typeface="Karla" charset="0"/>
                  </a:rPr>
                  <a:t> for a fix value of </a:t>
                </a:r>
                <a14:m>
                  <m:oMath xmlns:m="http://schemas.openxmlformats.org/officeDocument/2006/math">
                    <m:r>
                      <a:rPr lang="en-US" sz="2400" b="0" i="1" smtClean="0">
                        <a:latin typeface="Cambria Math" charset="0"/>
                        <a:ea typeface="Karla" charset="0"/>
                        <a:cs typeface="Karla" charset="0"/>
                      </a:rPr>
                      <m:t>𝑋</m:t>
                    </m:r>
                    <m:r>
                      <a:rPr lang="en-US" sz="2400" i="1">
                        <a:latin typeface="Cambria Math" charset="0"/>
                        <a:ea typeface="Karla" charset="0"/>
                        <a:cs typeface="Karla" charset="0"/>
                      </a:rPr>
                      <m:t> </m:t>
                    </m:r>
                  </m:oMath>
                </a14:m>
                <a:r>
                  <a:rPr lang="en-US" sz="2400" dirty="0">
                    <a:latin typeface="Karla" charset="0"/>
                    <a:ea typeface="Karla" charset="0"/>
                    <a:cs typeface="Karla" charset="0"/>
                  </a:rPr>
                  <a:t>we will obtain a different observation, and hence a different estimate of </a:t>
                </a:r>
                <a14:m>
                  <m:oMath xmlns:m="http://schemas.openxmlformats.org/officeDocument/2006/math">
                    <m:sSup>
                      <m:sSupPr>
                        <m:ctrlPr>
                          <a:rPr lang="en-US" sz="2400" i="1">
                            <a:latin typeface="Cambria Math" charset="0"/>
                          </a:rPr>
                        </m:ctrlPr>
                      </m:sSup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r>
                      <a:rPr lang="en-US" sz="2400" b="0" i="0" smtClean="0">
                        <a:latin typeface="Cambria Math" charset="0"/>
                      </a:rPr>
                      <m:t>.</m:t>
                    </m:r>
                  </m:oMath>
                </a14:m>
                <a:endParaRPr lang="en-US" sz="2400" dirty="0">
                  <a:latin typeface="Karla" charset="0"/>
                  <a:ea typeface="Karla" charset="0"/>
                  <a:cs typeface="Karla" charset="0"/>
                </a:endParaRPr>
              </a:p>
              <a:p>
                <a:pPr>
                  <a:spcAft>
                    <a:spcPts val="600"/>
                  </a:spcAft>
                </a:pPr>
                <a:endParaRPr lang="en-US" sz="2400" dirty="0">
                  <a:latin typeface="Karla" charset="0"/>
                  <a:ea typeface="Karla" charset="0"/>
                  <a:cs typeface="Karla" charset="0"/>
                </a:endParaRPr>
              </a:p>
              <a:p>
                <a:pPr>
                  <a:spcAft>
                    <a:spcPts val="600"/>
                  </a:spcAft>
                </a:pPr>
                <a:endParaRPr lang="en-US" sz="2400" dirty="0"/>
              </a:p>
              <a:p>
                <a:pPr>
                  <a:spcAft>
                    <a:spcPts val="600"/>
                  </a:spcAft>
                </a:pPr>
                <a:endParaRPr lang="en-US" sz="2400" dirty="0"/>
              </a:p>
              <a:p>
                <a:pPr marL="514350" indent="-514350">
                  <a:spcAft>
                    <a:spcPts val="600"/>
                  </a:spcAft>
                  <a:buFont typeface="Arial" charset="0"/>
                  <a:buChar char="•"/>
                </a:pPr>
                <a:endParaRPr lang="en-US" sz="2400" dirty="0">
                  <a:latin typeface="Karla" charset="0"/>
                  <a:ea typeface="Karla" charset="0"/>
                  <a:cs typeface="Karla" charset="0"/>
                </a:endParaRPr>
              </a:p>
            </p:txBody>
          </p:sp>
        </mc:Choice>
        <mc:Fallback>
          <p:sp>
            <p:nvSpPr>
              <p:cNvPr id="6" name="Content Placeholder 5"/>
              <p:cNvSpPr>
                <a:spLocks noGrp="1" noRot="1" noChangeAspect="1" noMove="1" noResize="1" noEditPoints="1" noAdjustHandles="1" noChangeArrowheads="1" noChangeShapeType="1" noTextEdit="1"/>
              </p:cNvSpPr>
              <p:nvPr>
                <p:ph idx="1"/>
              </p:nvPr>
            </p:nvSpPr>
            <p:spPr>
              <a:blipFill rotWithShape="0">
                <a:blip r:embed="rId3"/>
                <a:stretch>
                  <a:fillRect l="-945" t="-2305" b="-1521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59</a:t>
            </a:fld>
            <a:endParaRPr lang="en-US"/>
          </a:p>
        </p:txBody>
      </p:sp>
      <p:sp>
        <p:nvSpPr>
          <p:cNvPr id="7" name="Rectangle 6"/>
          <p:cNvSpPr/>
          <p:nvPr/>
        </p:nvSpPr>
        <p:spPr>
          <a:xfrm>
            <a:off x="3916644" y="1489220"/>
            <a:ext cx="4653614" cy="369332"/>
          </a:xfrm>
          <a:prstGeom prst="rect">
            <a:avLst/>
          </a:prstGeom>
        </p:spPr>
        <p:txBody>
          <a:bodyPr wrap="square">
            <a:spAutoFit/>
          </a:bodyPr>
          <a:lstStyle/>
          <a:p>
            <a:endParaRPr lang="en-US" b="1" dirty="0">
              <a:solidFill>
                <a:srgbClr val="FF0000"/>
              </a:solidFill>
            </a:endParaRPr>
          </a:p>
        </p:txBody>
      </p:sp>
    </p:spTree>
    <p:extLst>
      <p:ext uri="{BB962C8B-B14F-4D97-AF65-F5344CB8AC3E}">
        <p14:creationId xmlns:p14="http://schemas.microsoft.com/office/powerpoint/2010/main" val="10255167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7E36628E-BF49-FD46-93F6-669AC0E30E19}"/>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p:sp>
        <p:nvSpPr>
          <p:cNvPr id="6" name="Content Placeholder 2"/>
          <p:cNvSpPr>
            <a:spLocks noGrp="1"/>
          </p:cNvSpPr>
          <p:nvPr>
            <p:ph idx="1"/>
          </p:nvPr>
        </p:nvSpPr>
        <p:spPr/>
        <p:txBody>
          <a:bodyPr/>
          <a:lstStyle/>
          <a:p>
            <a:r>
              <a:rPr lang="en-US" sz="2400" b="0" dirty="0">
                <a:ea typeface="Cambria Math" charset="0"/>
                <a:cs typeface="Cambria Math" charset="0"/>
              </a:rPr>
              <a:t>Start with a model</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60</a:t>
            </a:fld>
            <a:endParaRPr lang="en-US"/>
          </a:p>
        </p:txBody>
      </p:sp>
    </p:spTree>
    <p:extLst>
      <p:ext uri="{BB962C8B-B14F-4D97-AF65-F5344CB8AC3E}">
        <p14:creationId xmlns:p14="http://schemas.microsoft.com/office/powerpoint/2010/main" val="9886468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BF19C413-1B9B-B342-B247-5C8F270CEEA1}"/>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833415" y="1177758"/>
                <a:ext cx="10327008" cy="793917"/>
              </a:xfrm>
            </p:spPr>
            <p:txBody>
              <a:bodyPr/>
              <a:lstStyle/>
              <a:p>
                <a:r>
                  <a:rPr lang="en-US" sz="2400" b="0" dirty="0">
                    <a:ea typeface="Cambria Math" charset="0"/>
                    <a:cs typeface="Cambria Math" charset="0"/>
                  </a:rPr>
                  <a:t>For a some values of </a:t>
                </a:r>
                <a14:m>
                  <m:oMath xmlns:m="http://schemas.openxmlformats.org/officeDocument/2006/math">
                    <m:r>
                      <a:rPr lang="en-US" sz="2400" b="0" i="1" smtClean="0">
                        <a:latin typeface="Cambria Math" charset="0"/>
                        <a:ea typeface="Cambria Math" charset="0"/>
                        <a:cs typeface="Cambria Math" charset="0"/>
                      </a:rPr>
                      <m:t>𝑋</m:t>
                    </m:r>
                    <m:r>
                      <a:rPr lang="en-US" sz="2400" b="0" i="0" smtClean="0">
                        <a:latin typeface="Cambria Math" charset="0"/>
                        <a:ea typeface="Cambria Math" charset="0"/>
                        <a:cs typeface="Cambria Math" charset="0"/>
                      </a:rPr>
                      <m:t>,</m:t>
                    </m:r>
                  </m:oMath>
                </a14:m>
                <a:r>
                  <a:rPr lang="en-US" sz="2400" dirty="0"/>
                  <a:t> </a:t>
                </a:r>
                <a14:m>
                  <m:oMath xmlns:m="http://schemas.openxmlformats.org/officeDocument/2006/math">
                    <m:r>
                      <a:rPr lang="en-US" sz="2400" b="0" i="1" smtClean="0">
                        <a:latin typeface="Cambria Math" charset="0"/>
                        <a:ea typeface="Cambria Math" charset="0"/>
                        <a:cs typeface="Cambria Math" charset="0"/>
                      </a:rPr>
                      <m:t>𝑌</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𝑋</m:t>
                    </m:r>
                    <m:r>
                      <a:rPr lang="en-US" sz="2400" b="0" i="1" smtClean="0">
                        <a:latin typeface="Cambria Math" charset="0"/>
                        <a:ea typeface="Cambria Math" charset="0"/>
                        <a:cs typeface="Cambria Math" charset="0"/>
                      </a:rPr>
                      <m:t>)</m:t>
                    </m:r>
                  </m:oMath>
                </a14:m>
                <a:endParaRPr lang="en-US" sz="2400" dirty="0"/>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833415" y="1177758"/>
                <a:ext cx="10327008" cy="793917"/>
              </a:xfrm>
              <a:blipFill rotWithShape="0">
                <a:blip r:embed="rId3"/>
                <a:stretch>
                  <a:fillRect l="-945" t="-615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61</a:t>
            </a:fld>
            <a:endParaRPr lang="en-US"/>
          </a:p>
        </p:txBody>
      </p:sp>
    </p:spTree>
    <p:extLst>
      <p:ext uri="{BB962C8B-B14F-4D97-AF65-F5344CB8AC3E}">
        <p14:creationId xmlns:p14="http://schemas.microsoft.com/office/powerpoint/2010/main" val="11321688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0DB2848-1E2E-C646-AF7F-10110DB4A62A}"/>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p:sp>
        <p:nvSpPr>
          <p:cNvPr id="6"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But due to error, </a:t>
            </a:r>
            <a:r>
              <a:rPr lang="en-US" sz="2400" dirty="0"/>
              <a:t>every time we measure the response </a:t>
            </a:r>
            <a:r>
              <a:rPr lang="en-US" sz="2400" i="1" dirty="0"/>
              <a:t>Y</a:t>
            </a:r>
            <a:r>
              <a:rPr lang="en-US" sz="2400" dirty="0"/>
              <a:t> for a fixed value of X we will obtain a different observation. </a:t>
            </a:r>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62</a:t>
            </a:fld>
            <a:endParaRPr lang="en-US"/>
          </a:p>
        </p:txBody>
      </p:sp>
    </p:spTree>
    <p:extLst>
      <p:ext uri="{BB962C8B-B14F-4D97-AF65-F5344CB8AC3E}">
        <p14:creationId xmlns:p14="http://schemas.microsoft.com/office/powerpoint/2010/main" val="6673497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2624E2E-D5C5-1E48-A4C2-39890911D91B}"/>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p:sp>
        <p:nvSpPr>
          <p:cNvPr id="11" name="Content Placeholder 2"/>
          <p:cNvSpPr>
            <a:spLocks noGrp="1"/>
          </p:cNvSpPr>
          <p:nvPr>
            <p:ph idx="1"/>
          </p:nvPr>
        </p:nvSpPr>
        <p:spPr>
          <a:xfrm>
            <a:off x="761977" y="1034544"/>
            <a:ext cx="10717449" cy="793917"/>
          </a:xfrm>
        </p:spPr>
        <p:txBody>
          <a:bodyPr/>
          <a:lstStyle/>
          <a:p>
            <a:r>
              <a:rPr lang="en-US" sz="2400" dirty="0">
                <a:ea typeface="Cambria Math" charset="0"/>
                <a:cs typeface="Cambria Math" charset="0"/>
              </a:rPr>
              <a:t>One set of observations</a:t>
            </a:r>
            <a:r>
              <a:rPr lang="en-US" sz="2400">
                <a:ea typeface="Cambria Math" charset="0"/>
                <a:cs typeface="Cambria Math" charset="0"/>
              </a:rPr>
              <a:t>, </a:t>
            </a:r>
            <a:r>
              <a:rPr lang="en-US" sz="2400" smtClean="0">
                <a:ea typeface="Cambria Math" charset="0"/>
                <a:cs typeface="Cambria Math" charset="0"/>
              </a:rPr>
              <a:t>‘one realization’, means one </a:t>
            </a:r>
            <a:r>
              <a:rPr lang="en-US" sz="2400" dirty="0">
                <a:ea typeface="Cambria Math" charset="0"/>
                <a:cs typeface="Cambria Math" charset="0"/>
              </a:rPr>
              <a:t>set of </a:t>
            </a:r>
            <a:r>
              <a:rPr lang="en-US" sz="2400" i="1" dirty="0">
                <a:ea typeface="Cambria Math" charset="0"/>
                <a:cs typeface="Cambria Math" charset="0"/>
              </a:rPr>
              <a:t>Y</a:t>
            </a:r>
            <a:r>
              <a:rPr lang="en-US" sz="2400" dirty="0">
                <a:ea typeface="Cambria Math" charset="0"/>
                <a:cs typeface="Cambria Math" charset="0"/>
              </a:rPr>
              <a:t>s (red crosses).  </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63</a:t>
            </a:fld>
            <a:endParaRPr lang="en-US"/>
          </a:p>
        </p:txBody>
      </p:sp>
    </p:spTree>
    <p:extLst>
      <p:ext uri="{BB962C8B-B14F-4D97-AF65-F5344CB8AC3E}">
        <p14:creationId xmlns:p14="http://schemas.microsoft.com/office/powerpoint/2010/main" val="3467296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p:sp>
        <p:nvSpPr>
          <p:cNvPr id="11" name="Content Placeholder 2"/>
          <p:cNvSpPr>
            <a:spLocks noGrp="1"/>
          </p:cNvSpPr>
          <p:nvPr>
            <p:ph idx="1"/>
          </p:nvPr>
        </p:nvSpPr>
        <p:spPr>
          <a:xfrm>
            <a:off x="761977" y="1034544"/>
            <a:ext cx="10717449" cy="793917"/>
          </a:xfrm>
        </p:spPr>
        <p:txBody>
          <a:bodyPr/>
          <a:lstStyle/>
          <a:p>
            <a:r>
              <a:rPr lang="en-US" sz="2400" dirty="0">
                <a:ea typeface="Cambria Math" charset="0"/>
                <a:cs typeface="Cambria Math" charset="0"/>
              </a:rPr>
              <a:t>Another set of observations, ‘another realization’ means another set of </a:t>
            </a:r>
            <a:r>
              <a:rPr lang="en-US" sz="2400" i="1" dirty="0">
                <a:ea typeface="Cambria Math" charset="0"/>
                <a:cs typeface="Cambria Math" charset="0"/>
              </a:rPr>
              <a:t>Y</a:t>
            </a:r>
            <a:r>
              <a:rPr lang="en-US" sz="2400" dirty="0">
                <a:ea typeface="Cambria Math" charset="0"/>
                <a:cs typeface="Cambria Math" charset="0"/>
              </a:rPr>
              <a:t>s (green crosses).</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64</a:t>
            </a:fld>
            <a:endParaRPr lang="en-US"/>
          </a:p>
        </p:txBody>
      </p:sp>
      <p:pic>
        <p:nvPicPr>
          <p:cNvPr id="7" name="Picture 6">
            <a:extLst>
              <a:ext uri="{FF2B5EF4-FFF2-40B4-BE49-F238E27FC236}">
                <a16:creationId xmlns:a16="http://schemas.microsoft.com/office/drawing/2014/main" xmlns="" id="{42223797-0293-E14C-82EF-CCAFA1D583AC}"/>
              </a:ext>
            </a:extLst>
          </p:cNvPr>
          <p:cNvPicPr>
            <a:picLocks noChangeAspect="1"/>
          </p:cNvPicPr>
          <p:nvPr/>
        </p:nvPicPr>
        <p:blipFill>
          <a:blip r:embed="rId2"/>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18550460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p:sp>
        <p:nvSpPr>
          <p:cNvPr id="7" name="Content Placeholder 2"/>
          <p:cNvSpPr>
            <a:spLocks noGrp="1"/>
          </p:cNvSpPr>
          <p:nvPr>
            <p:ph idx="1"/>
          </p:nvPr>
        </p:nvSpPr>
        <p:spPr>
          <a:xfrm>
            <a:off x="761977" y="1034544"/>
            <a:ext cx="10717449" cy="793917"/>
          </a:xfrm>
        </p:spPr>
        <p:txBody>
          <a:bodyPr/>
          <a:lstStyle/>
          <a:p>
            <a:r>
              <a:rPr lang="en-US" sz="2400" dirty="0">
                <a:ea typeface="Cambria Math" charset="0"/>
                <a:cs typeface="Cambria Math" charset="0"/>
              </a:rPr>
              <a:t>Another set of observations, </a:t>
            </a:r>
            <a:r>
              <a:rPr lang="en-US" sz="2400" dirty="0" smtClean="0">
                <a:ea typeface="Cambria Math" charset="0"/>
                <a:cs typeface="Cambria Math" charset="0"/>
              </a:rPr>
              <a:t>‘another realization’ means another </a:t>
            </a:r>
            <a:r>
              <a:rPr lang="en-US" sz="2400" dirty="0">
                <a:ea typeface="Cambria Math" charset="0"/>
                <a:cs typeface="Cambria Math" charset="0"/>
              </a:rPr>
              <a:t>set of </a:t>
            </a:r>
            <a:r>
              <a:rPr lang="en-US" sz="2400" i="1" dirty="0">
                <a:ea typeface="Cambria Math" charset="0"/>
                <a:cs typeface="Cambria Math" charset="0"/>
              </a:rPr>
              <a:t>Y</a:t>
            </a:r>
            <a:r>
              <a:rPr lang="en-US" sz="2400" dirty="0">
                <a:ea typeface="Cambria Math" charset="0"/>
                <a:cs typeface="Cambria Math" charset="0"/>
              </a:rPr>
              <a:t>s </a:t>
            </a:r>
            <a:r>
              <a:rPr lang="en-US" sz="2400" dirty="0" smtClean="0">
                <a:ea typeface="Cambria Math" charset="0"/>
                <a:cs typeface="Cambria Math" charset="0"/>
              </a:rPr>
              <a:t>(black crosses</a:t>
            </a:r>
            <a:r>
              <a:rPr lang="en-US" sz="2400" dirty="0">
                <a:ea typeface="Cambria Math" charset="0"/>
                <a:cs typeface="Cambria Math" charset="0"/>
              </a:rPr>
              <a:t>).</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65</a:t>
            </a:fld>
            <a:endParaRPr lang="en-US"/>
          </a:p>
        </p:txBody>
      </p:sp>
      <p:pic>
        <p:nvPicPr>
          <p:cNvPr id="5" name="Picture 4">
            <a:extLst>
              <a:ext uri="{FF2B5EF4-FFF2-40B4-BE49-F238E27FC236}">
                <a16:creationId xmlns:a16="http://schemas.microsoft.com/office/drawing/2014/main" xmlns="" id="{717DCD17-4737-EB4B-965A-8637E3A555B8}"/>
              </a:ext>
            </a:extLst>
          </p:cNvPr>
          <p:cNvPicPr>
            <a:picLocks noChangeAspect="1"/>
          </p:cNvPicPr>
          <p:nvPr/>
        </p:nvPicPr>
        <p:blipFill>
          <a:blip r:embed="rId2"/>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3391309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mc:Choice xmlns:a14="http://schemas.microsoft.com/office/drawing/2010/main" Requires="a14">
          <p:sp>
            <p:nvSpPr>
              <p:cNvPr id="5" name="Content Placeholder 2"/>
              <p:cNvSpPr>
                <a:spLocks noGrp="1"/>
              </p:cNvSpPr>
              <p:nvPr>
                <p:ph idx="1"/>
              </p:nvPr>
            </p:nvSpPr>
            <p:spPr/>
            <p:txBody>
              <a:bodyPr/>
              <a:lstStyle/>
              <a:p>
                <a:r>
                  <a:rPr lang="en-US" sz="2400" dirty="0"/>
                  <a:t>For each one of those </a:t>
                </a:r>
                <a:r>
                  <a:rPr lang="en-US" sz="2400" dirty="0" smtClean="0"/>
                  <a:t>‘</a:t>
                </a:r>
                <a:r>
                  <a:rPr lang="en-US" sz="2400" dirty="0" smtClean="0"/>
                  <a:t>realizations’, </a:t>
                </a:r>
                <a:r>
                  <a:rPr lang="en-US" sz="2400" dirty="0"/>
                  <a:t>we could fit a model and estimate,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p:sp>
            <p:nvSpPr>
              <p:cNvPr id="5"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115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66</a:t>
            </a:fld>
            <a:endParaRPr lang="en-US"/>
          </a:p>
        </p:txBody>
      </p:sp>
      <p:pic>
        <p:nvPicPr>
          <p:cNvPr id="7" name="Picture 6">
            <a:extLst>
              <a:ext uri="{FF2B5EF4-FFF2-40B4-BE49-F238E27FC236}">
                <a16:creationId xmlns:a16="http://schemas.microsoft.com/office/drawing/2014/main" xmlns="" id="{3E20DF78-2640-8D4E-B418-09D4DB7BE0B5}"/>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11006274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mc:Choice xmlns:a14="http://schemas.microsoft.com/office/drawing/2010/main" Requires="a14">
          <p:sp>
            <p:nvSpPr>
              <p:cNvPr id="5" name="Content Placeholder 2"/>
              <p:cNvSpPr>
                <a:spLocks noGrp="1"/>
              </p:cNvSpPr>
              <p:nvPr>
                <p:ph idx="1"/>
              </p:nvPr>
            </p:nvSpPr>
            <p:spPr/>
            <p:txBody>
              <a:bodyPr/>
              <a:lstStyle/>
              <a:p>
                <a:r>
                  <a:rPr lang="en-US" sz="2400" dirty="0"/>
                  <a:t>For each one of those </a:t>
                </a:r>
                <a:r>
                  <a:rPr lang="en-US" sz="2400" dirty="0" smtClean="0"/>
                  <a:t>‘realizations</a:t>
                </a:r>
                <a:r>
                  <a:rPr lang="en-US" sz="2400" dirty="0" smtClean="0"/>
                  <a:t>’</a:t>
                </a:r>
                <a:r>
                  <a:rPr lang="en-US" sz="2400" dirty="0" smtClean="0"/>
                  <a:t>, </a:t>
                </a:r>
                <a:r>
                  <a:rPr lang="en-US" sz="2400" dirty="0"/>
                  <a:t>we could fit a model and estimate,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p:sp>
            <p:nvSpPr>
              <p:cNvPr id="5"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115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67</a:t>
            </a:fld>
            <a:endParaRPr lang="en-US"/>
          </a:p>
        </p:txBody>
      </p:sp>
      <p:pic>
        <p:nvPicPr>
          <p:cNvPr id="7" name="Picture 6">
            <a:extLst>
              <a:ext uri="{FF2B5EF4-FFF2-40B4-BE49-F238E27FC236}">
                <a16:creationId xmlns:a16="http://schemas.microsoft.com/office/drawing/2014/main" xmlns="" id="{E7C96AD7-ADD4-464E-8A89-7FE5E22727B8}"/>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8338902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mc:Choice xmlns:a14="http://schemas.microsoft.com/office/drawing/2010/main" Requires="a14">
          <p:sp>
            <p:nvSpPr>
              <p:cNvPr id="5" name="Content Placeholder 2"/>
              <p:cNvSpPr>
                <a:spLocks noGrp="1"/>
              </p:cNvSpPr>
              <p:nvPr>
                <p:ph idx="1"/>
              </p:nvPr>
            </p:nvSpPr>
            <p:spPr>
              <a:xfrm>
                <a:off x="833415" y="1177759"/>
                <a:ext cx="10327008" cy="879642"/>
              </a:xfrm>
            </p:spPr>
            <p:txBody>
              <a:bodyPr/>
              <a:lstStyle/>
              <a:p>
                <a:r>
                  <a:rPr lang="en-US" sz="2400" dirty="0"/>
                  <a:t>For each one of those </a:t>
                </a:r>
                <a:r>
                  <a:rPr lang="en-US" sz="2400" dirty="0" smtClean="0"/>
                  <a:t>‘realizations</a:t>
                </a:r>
                <a:r>
                  <a:rPr lang="en-US" sz="2400" dirty="0" smtClean="0"/>
                  <a:t>’</a:t>
                </a:r>
                <a:r>
                  <a:rPr lang="en-US" sz="2400" dirty="0" smtClean="0"/>
                  <a:t>, </a:t>
                </a:r>
                <a:r>
                  <a:rPr lang="en-US" sz="2400" dirty="0"/>
                  <a:t>we could fit a model and estimate,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p:sp>
            <p:nvSpPr>
              <p:cNvPr id="5" name="Content Placeholder 2"/>
              <p:cNvSpPr>
                <a:spLocks noGrp="1" noRot="1" noChangeAspect="1" noMove="1" noResize="1" noEditPoints="1" noAdjustHandles="1" noChangeArrowheads="1" noChangeShapeType="1" noTextEdit="1"/>
              </p:cNvSpPr>
              <p:nvPr>
                <p:ph idx="1"/>
              </p:nvPr>
            </p:nvSpPr>
            <p:spPr>
              <a:xfrm>
                <a:off x="833415" y="1177759"/>
                <a:ext cx="10327008" cy="879642"/>
              </a:xfrm>
              <a:blipFill rotWithShape="0">
                <a:blip r:embed="rId2"/>
                <a:stretch>
                  <a:fillRect l="-945" t="-2759" b="-1379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68</a:t>
            </a:fld>
            <a:endParaRPr lang="en-US"/>
          </a:p>
        </p:txBody>
      </p:sp>
      <p:pic>
        <p:nvPicPr>
          <p:cNvPr id="7" name="Picture 6">
            <a:extLst>
              <a:ext uri="{FF2B5EF4-FFF2-40B4-BE49-F238E27FC236}">
                <a16:creationId xmlns:a16="http://schemas.microsoft.com/office/drawing/2014/main" xmlns="" id="{F70E4D65-CCA9-3945-87FA-8565D45894F2}"/>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7155547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sp>
        <p:nvSpPr>
          <p:cNvPr id="3" name="Content Placeholder 2"/>
          <p:cNvSpPr>
            <a:spLocks noGrp="1"/>
          </p:cNvSpPr>
          <p:nvPr>
            <p:ph idx="1"/>
          </p:nvPr>
        </p:nvSpPr>
        <p:spPr>
          <a:xfrm>
            <a:off x="932496" y="1546287"/>
            <a:ext cx="10327008" cy="2111143"/>
          </a:xfrm>
        </p:spPr>
        <p:txBody>
          <a:bodyPr/>
          <a:lstStyle/>
          <a:p>
            <a:r>
              <a:rPr lang="en-US" sz="2400" dirty="0"/>
              <a:t>There is an asymmetry in many of these problems: </a:t>
            </a:r>
          </a:p>
          <a:p>
            <a:pPr marL="923925"/>
            <a:r>
              <a:rPr lang="en-US" sz="2400" dirty="0"/>
              <a:t>The variable we'd like to predict may be more difficult to measure, is more important than the other(s), or may be directly or indirectly influenced by the values of the other variable(s).</a:t>
            </a:r>
          </a:p>
          <a:p>
            <a:endParaRPr lang="en-US" sz="2400" dirty="0"/>
          </a:p>
          <a:p>
            <a:r>
              <a:rPr lang="en-US" sz="2400" dirty="0"/>
              <a:t>Thus, we'd like to define two categories of variables: </a:t>
            </a:r>
          </a:p>
          <a:p>
            <a:pPr marL="979488" indent="-455613">
              <a:buFont typeface="Arial" charset="0"/>
              <a:buChar char="•"/>
            </a:pPr>
            <a:r>
              <a:rPr lang="en-US" sz="2400" dirty="0"/>
              <a:t>variables whose value we want to predict </a:t>
            </a:r>
          </a:p>
          <a:p>
            <a:pPr marL="979488" indent="-455613">
              <a:buFont typeface="Arial" charset="0"/>
              <a:buChar char="•"/>
            </a:pPr>
            <a:r>
              <a:rPr lang="en-US" sz="2400" dirty="0"/>
              <a:t>variables whose values we use to make our prediction.</a:t>
            </a:r>
          </a:p>
        </p:txBody>
      </p:sp>
      <p:sp>
        <p:nvSpPr>
          <p:cNvPr id="4" name="Slide Number Placeholder 3"/>
          <p:cNvSpPr>
            <a:spLocks noGrp="1"/>
          </p:cNvSpPr>
          <p:nvPr>
            <p:ph type="sldNum" sz="quarter" idx="12"/>
          </p:nvPr>
        </p:nvSpPr>
        <p:spPr/>
        <p:txBody>
          <a:bodyPr/>
          <a:lstStyle/>
          <a:p>
            <a:fld id="{81B7CCDB-6D39-0547-B7B3-C80E39D6513A}" type="slidenum">
              <a:rPr lang="en-US" smtClean="0"/>
              <a:t>6</a:t>
            </a:fld>
            <a:endParaRPr lang="en-US"/>
          </a:p>
        </p:txBody>
      </p:sp>
    </p:spTree>
    <p:extLst>
      <p:ext uri="{BB962C8B-B14F-4D97-AF65-F5344CB8AC3E}">
        <p14:creationId xmlns:p14="http://schemas.microsoft.com/office/powerpoint/2010/main" val="11213675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872"/>
              </a:spcBef>
              <a:spcAft>
                <a:spcPts val="600"/>
              </a:spcAft>
            </a:pPr>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69</a:t>
            </a:fld>
            <a:endParaRPr lang="en-US"/>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833415" y="950445"/>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400" i="1" smtClean="0">
                          <a:latin typeface="Cambria Math" charset="0"/>
                          <a:ea typeface="Cambria Math" charset="0"/>
                          <a:cs typeface="Cambria Math" charset="0"/>
                        </a:rPr>
                        <m:t>.</m:t>
                      </m:r>
                    </m:oMath>
                  </m:oMathPara>
                </a14:m>
                <a:endParaRPr lang="en-US" sz="2400"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3415" y="950445"/>
                <a:ext cx="10327008" cy="879642"/>
              </a:xfrm>
              <a:prstGeom prst="rect">
                <a:avLst/>
              </a:prstGeom>
              <a:blipFill rotWithShape="0">
                <a:blip r:embed="rId3"/>
                <a:stretch>
                  <a:fillRect/>
                </a:stretch>
              </a:blipFill>
              <a:ln>
                <a:noFill/>
              </a:ln>
            </p:spPr>
            <p:txBody>
              <a:bodyPr/>
              <a:lstStyle/>
              <a:p>
                <a:r>
                  <a:rPr lang="en-US">
                    <a:noFill/>
                  </a:rPr>
                  <a:t> </a:t>
                </a:r>
              </a:p>
            </p:txBody>
          </p:sp>
        </mc:Fallback>
      </mc:AlternateContent>
      <p:sp>
        <p:nvSpPr>
          <p:cNvPr id="7"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Repeat this on real data. We now select a sub-sample from all the data. </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81579749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70</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sub-sample. </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186257801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71</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sub-sample.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183813615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72</a:t>
            </a:fld>
            <a:endParaRPr lang="en-US"/>
          </a:p>
        </p:txBody>
      </p:sp>
      <p:sp>
        <p:nvSpPr>
          <p:cNvPr id="7"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sub-sample. </a:t>
            </a:r>
          </a:p>
        </p:txBody>
      </p:sp>
    </p:spTree>
    <p:extLst>
      <p:ext uri="{BB962C8B-B14F-4D97-AF65-F5344CB8AC3E}">
        <p14:creationId xmlns:p14="http://schemas.microsoft.com/office/powerpoint/2010/main" val="137664979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73</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Repeat this for 100 times.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184487727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369" y="1965960"/>
            <a:ext cx="6515100" cy="4343400"/>
          </a:xfrm>
          <a:prstGeom prst="rect">
            <a:avLst/>
          </a:prstGeom>
        </p:spPr>
      </p:pic>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74</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can estimate the mean and standard deviation of the estimate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1</m:t>
                        </m:r>
                      </m:sub>
                    </m:sSub>
                  </m:oMath>
                </a14:m>
                <a:endParaRPr lang="en-US" sz="24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833415" y="983807"/>
                <a:ext cx="10327008" cy="879642"/>
              </a:xfrm>
              <a:prstGeom prst="rect">
                <a:avLst/>
              </a:prstGeom>
              <a:blipFill rotWithShape="0">
                <a:blip r:embed="rId4"/>
                <a:stretch>
                  <a:fillRect l="-945" t="-275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5168079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2403" y="1963057"/>
            <a:ext cx="6515100" cy="4343400"/>
          </a:xfrm>
          <a:prstGeom prst="rect">
            <a:avLst/>
          </a:prstGeom>
        </p:spPr>
      </p:pic>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75</a:t>
            </a:fld>
            <a:endParaRPr lang="en-US"/>
          </a:p>
        </p:txBody>
      </p:sp>
      <p:cxnSp>
        <p:nvCxnSpPr>
          <p:cNvPr id="9" name="Straight Arrow Connector 8"/>
          <p:cNvCxnSpPr/>
          <p:nvPr/>
        </p:nvCxnSpPr>
        <p:spPr>
          <a:xfrm>
            <a:off x="5413827" y="2989943"/>
            <a:ext cx="153851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855027" y="2714171"/>
            <a:ext cx="2692400" cy="725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969625" y="2805277"/>
            <a:ext cx="583814" cy="369332"/>
          </a:xfrm>
          <a:prstGeom prst="rect">
            <a:avLst/>
          </a:prstGeom>
          <a:noFill/>
        </p:spPr>
        <p:txBody>
          <a:bodyPr wrap="none" rtlCol="0">
            <a:spAutoFit/>
          </a:bodyPr>
          <a:lstStyle/>
          <a:p>
            <a:r>
              <a:rPr lang="en-US" dirty="0"/>
              <a:t>68%</a:t>
            </a:r>
          </a:p>
        </p:txBody>
      </p:sp>
      <p:sp>
        <p:nvSpPr>
          <p:cNvPr id="14" name="TextBox 13"/>
          <p:cNvSpPr txBox="1"/>
          <p:nvPr/>
        </p:nvSpPr>
        <p:spPr>
          <a:xfrm>
            <a:off x="7554787" y="2554383"/>
            <a:ext cx="583814" cy="369332"/>
          </a:xfrm>
          <a:prstGeom prst="rect">
            <a:avLst/>
          </a:prstGeom>
          <a:noFill/>
        </p:spPr>
        <p:txBody>
          <a:bodyPr wrap="none" rtlCol="0">
            <a:spAutoFit/>
          </a:bodyPr>
          <a:lstStyle/>
          <a:p>
            <a:r>
              <a:rPr lang="en-US" dirty="0"/>
              <a:t>95%</a:t>
            </a:r>
          </a:p>
        </p:txBody>
      </p:sp>
      <mc:AlternateContent xmlns:mc="http://schemas.openxmlformats.org/markup-compatibility/2006" xmlns:a14="http://schemas.microsoft.com/office/drawing/2010/main">
        <mc:Choice Requires="a14">
          <p:sp>
            <p:nvSpPr>
              <p:cNvPr id="1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can calculate the confidence intervals, which are the ranges of values such that the true value of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is contained in this interval with </a:t>
                </a:r>
                <a:r>
                  <a:rPr lang="en-US" sz="2400" i="1" dirty="0"/>
                  <a:t>n</a:t>
                </a:r>
                <a:r>
                  <a:rPr lang="en-US" sz="2400" dirty="0"/>
                  <a:t> percent probability.</a:t>
                </a:r>
              </a:p>
            </p:txBody>
          </p:sp>
        </mc:Choice>
        <mc:Fallback xmlns="">
          <p:sp>
            <p:nvSpPr>
              <p:cNvPr id="16" name="Content Placeholder 2"/>
              <p:cNvSpPr txBox="1">
                <a:spLocks noRot="1" noChangeAspect="1" noMove="1" noResize="1" noEditPoints="1" noAdjustHandles="1" noChangeArrowheads="1" noChangeShapeType="1" noTextEdit="1"/>
              </p:cNvSpPr>
              <p:nvPr/>
            </p:nvSpPr>
            <p:spPr>
              <a:xfrm>
                <a:off x="833415" y="983807"/>
                <a:ext cx="10327008" cy="879642"/>
              </a:xfrm>
              <a:prstGeom prst="rect">
                <a:avLst/>
              </a:prstGeom>
              <a:blipFill rotWithShape="0">
                <a:blip r:embed="rId3"/>
                <a:stretch>
                  <a:fillRect l="-945" t="-5517" b="-503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814198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8929" y="2173228"/>
            <a:ext cx="11672033" cy="3108960"/>
            <a:chOff x="72751" y="1302462"/>
            <a:chExt cx="11672033" cy="310896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72751" y="1302462"/>
              <a:ext cx="3749039" cy="310896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0394" t="5401" r="7086" b="2127"/>
            <a:stretch/>
          </p:blipFill>
          <p:spPr>
            <a:xfrm>
              <a:off x="7778870" y="1371600"/>
              <a:ext cx="3965914" cy="296265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8163" t="2549" r="7304" b="1736"/>
            <a:stretch/>
          </p:blipFill>
          <p:spPr>
            <a:xfrm>
              <a:off x="3785841" y="1324764"/>
              <a:ext cx="4058174" cy="3063240"/>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76</a:t>
            </a:fld>
            <a:endParaRPr lang="en-US"/>
          </a:p>
        </p:txBody>
      </p:sp>
      <p:sp>
        <p:nvSpPr>
          <p:cNvPr id="13" name="Content Placeholder 2"/>
          <p:cNvSpPr txBox="1">
            <a:spLocks/>
          </p:cNvSpPr>
          <p:nvPr/>
        </p:nvSpPr>
        <p:spPr>
          <a:xfrm>
            <a:off x="737602" y="482002"/>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Now we can answer the question, “how significant are the predictors?” Here we show the same analysis for all three predictors. </a:t>
            </a:r>
          </a:p>
          <a:p>
            <a:r>
              <a:rPr lang="en-US" sz="2400" b="1" dirty="0"/>
              <a:t>Question</a:t>
            </a:r>
            <a:r>
              <a:rPr lang="en-US" sz="2400" dirty="0"/>
              <a:t>: Which ones are important? </a:t>
            </a:r>
          </a:p>
        </p:txBody>
      </p:sp>
    </p:spTree>
    <p:extLst>
      <p:ext uri="{BB962C8B-B14F-4D97-AF65-F5344CB8AC3E}">
        <p14:creationId xmlns:p14="http://schemas.microsoft.com/office/powerpoint/2010/main" val="105169533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25476" y="2274982"/>
            <a:ext cx="11545299" cy="2984904"/>
            <a:chOff x="125476" y="2787942"/>
            <a:chExt cx="11545299" cy="2984904"/>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0558" t="3453" r="7775" b="1546"/>
            <a:stretch/>
          </p:blipFill>
          <p:spPr>
            <a:xfrm>
              <a:off x="7897672" y="2787942"/>
              <a:ext cx="3773103" cy="292608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8291" t="4489" r="7399" b="1393"/>
            <a:stretch/>
          </p:blipFill>
          <p:spPr>
            <a:xfrm>
              <a:off x="3902625" y="2787942"/>
              <a:ext cx="3995047" cy="2973058"/>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1111" t="5000" r="8887" b="1250"/>
            <a:stretch/>
          </p:blipFill>
          <p:spPr>
            <a:xfrm>
              <a:off x="125476" y="2787942"/>
              <a:ext cx="3820677" cy="2984904"/>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77</a:t>
            </a:fld>
            <a:endParaRPr lang="en-US"/>
          </a:p>
        </p:txBody>
      </p:sp>
      <p:sp>
        <p:nvSpPr>
          <p:cNvPr id="18" name="Content Placeholder 2"/>
          <p:cNvSpPr txBox="1">
            <a:spLocks/>
          </p:cNvSpPr>
          <p:nvPr/>
        </p:nvSpPr>
        <p:spPr>
          <a:xfrm>
            <a:off x="632693" y="390523"/>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examine how consistent the estimated values of the coefficients are with zero. Looking at the area under the curve below zero. </a:t>
            </a:r>
          </a:p>
          <a:p>
            <a:r>
              <a:rPr lang="en-US" sz="2400" dirty="0"/>
              <a:t>This is called hypothesis testing which we will visit again later next lecture.</a:t>
            </a:r>
          </a:p>
        </p:txBody>
      </p:sp>
    </p:spTree>
    <p:extLst>
      <p:ext uri="{BB962C8B-B14F-4D97-AF65-F5344CB8AC3E}">
        <p14:creationId xmlns:p14="http://schemas.microsoft.com/office/powerpoint/2010/main" val="48794230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mc:Choice xmlns:a14="http://schemas.microsoft.com/office/drawing/2010/main" Requires="a14">
          <p:sp>
            <p:nvSpPr>
              <p:cNvPr id="6" name="Content Placeholder 5"/>
              <p:cNvSpPr>
                <a:spLocks noGrp="1"/>
              </p:cNvSpPr>
              <p:nvPr>
                <p:ph idx="1"/>
              </p:nvPr>
            </p:nvSpPr>
            <p:spPr/>
            <p:txBody>
              <a:bodyPr/>
              <a:lstStyle/>
              <a:p>
                <a:pPr>
                  <a:spcAft>
                    <a:spcPts val="600"/>
                  </a:spcAft>
                </a:pPr>
                <a:r>
                  <a:rPr lang="en-US" sz="2400" dirty="0" smtClean="0">
                    <a:latin typeface="Karla" charset="0"/>
                    <a:ea typeface="Karla" charset="0"/>
                    <a:cs typeface="Karla" charset="0"/>
                  </a:rPr>
                  <a:t>However, three </a:t>
                </a:r>
                <a:r>
                  <a:rPr lang="en-US" sz="2400" dirty="0" smtClean="0">
                    <a:latin typeface="Karla" charset="0"/>
                    <a:ea typeface="Karla" charset="0"/>
                    <a:cs typeface="Karla" charset="0"/>
                  </a:rPr>
                  <a:t>things </a:t>
                </a:r>
                <a:r>
                  <a:rPr lang="en-US" sz="2400" dirty="0">
                    <a:latin typeface="Karla" charset="0"/>
                    <a:ea typeface="Karla" charset="0"/>
                    <a:cs typeface="Karla" charset="0"/>
                  </a:rPr>
                  <a:t>happen: </a:t>
                </a:r>
              </a:p>
              <a:p>
                <a:pPr marL="514350" indent="-514350">
                  <a:spcAft>
                    <a:spcPts val="600"/>
                  </a:spcAft>
                  <a:buFont typeface="Arial" charset="0"/>
                  <a:buChar char="•"/>
                </a:pPr>
                <a:r>
                  <a:rPr lang="en-US" sz="2400" dirty="0">
                    <a:latin typeface="Karla" charset="0"/>
                    <a:ea typeface="Karla" charset="0"/>
                    <a:cs typeface="Karla" charset="0"/>
                  </a:rPr>
                  <a:t>we do not know the exact form of </a:t>
                </a:r>
                <a14:m>
                  <m:oMath xmlns:m="http://schemas.openxmlformats.org/officeDocument/2006/math">
                    <m:r>
                      <a:rPr lang="en-US" sz="2400" i="1">
                        <a:latin typeface="Karla" charset="0"/>
                        <a:ea typeface="Karla" charset="0"/>
                        <a:cs typeface="Karla" charset="0"/>
                      </a:rPr>
                      <m:t>𝑓</m:t>
                    </m:r>
                    <m:d>
                      <m:dPr>
                        <m:ctrlPr>
                          <a:rPr lang="en-US" sz="2400" i="1">
                            <a:latin typeface="Karla" charset="0"/>
                            <a:ea typeface="Karla" charset="0"/>
                            <a:cs typeface="Karla" charset="0"/>
                          </a:rPr>
                        </m:ctrlPr>
                      </m:dPr>
                      <m:e>
                        <m:r>
                          <a:rPr lang="en-US" sz="2400" i="1">
                            <a:latin typeface="Karla" charset="0"/>
                            <a:ea typeface="Karla" charset="0"/>
                            <a:cs typeface="Karla" charset="0"/>
                          </a:rPr>
                          <m:t>𝑥</m:t>
                        </m:r>
                      </m:e>
                    </m:d>
                  </m:oMath>
                </a14:m>
                <a:endParaRPr lang="en-US" sz="2400" dirty="0">
                  <a:latin typeface="Karla" charset="0"/>
                  <a:ea typeface="Karla" charset="0"/>
                  <a:cs typeface="Karla" charset="0"/>
                </a:endParaRPr>
              </a:p>
              <a:p>
                <a:pPr marL="514350" indent="-514350">
                  <a:spcAft>
                    <a:spcPts val="600"/>
                  </a:spcAft>
                  <a:buFont typeface="Arial" charset="0"/>
                  <a:buChar char="•"/>
                </a:pPr>
                <a14:m>
                  <m:oMath xmlns:m="http://schemas.openxmlformats.org/officeDocument/2006/math">
                    <m:r>
                      <a:rPr lang="en-US" sz="2400">
                        <a:latin typeface="Karla" charset="0"/>
                        <a:ea typeface="Karla" charset="0"/>
                        <a:cs typeface="Karla" charset="0"/>
                      </a:rPr>
                      <m:t>𝜺</m:t>
                    </m:r>
                  </m:oMath>
                </a14:m>
                <a:r>
                  <a:rPr lang="en-US" sz="2400" dirty="0">
                    <a:latin typeface="Karla" charset="0"/>
                    <a:ea typeface="Karla" charset="0"/>
                    <a:cs typeface="Karla" charset="0"/>
                  </a:rPr>
                  <a:t> is always there </a:t>
                </a:r>
              </a:p>
              <a:p>
                <a:pPr marL="514350" indent="-514350">
                  <a:spcAft>
                    <a:spcPts val="600"/>
                  </a:spcAft>
                  <a:buFont typeface="Arial" charset="0"/>
                  <a:buChar char="•"/>
                </a:pPr>
                <a:r>
                  <a:rPr lang="en-US" sz="2400" dirty="0">
                    <a:latin typeface="Karla" charset="0"/>
                    <a:ea typeface="Karla" charset="0"/>
                    <a:cs typeface="Karla" charset="0"/>
                  </a:rPr>
                  <a:t>Sample size</a:t>
                </a:r>
              </a:p>
              <a:p>
                <a:pPr>
                  <a:spcAft>
                    <a:spcPts val="600"/>
                  </a:spcAft>
                </a:pPr>
                <a:endParaRPr lang="en-US" sz="2400" b="1" dirty="0" smtClean="0">
                  <a:latin typeface="Karla" charset="0"/>
                  <a:ea typeface="Karla" charset="0"/>
                  <a:cs typeface="Karla" charset="0"/>
                </a:endParaRPr>
              </a:p>
              <a:p>
                <a:pPr>
                  <a:spcAft>
                    <a:spcPts val="600"/>
                  </a:spcAft>
                </a:pPr>
                <a:r>
                  <a:rPr lang="en-US" sz="2400" b="1" dirty="0" smtClean="0">
                    <a:latin typeface="Karla" charset="0"/>
                    <a:ea typeface="Karla" charset="0"/>
                    <a:cs typeface="Karla" charset="0"/>
                  </a:rPr>
                  <a:t>We now address sample size</a:t>
                </a:r>
                <a:endParaRPr lang="en-US" sz="2400" b="1" dirty="0">
                  <a:latin typeface="Karla" charset="0"/>
                  <a:ea typeface="Karla" charset="0"/>
                  <a:cs typeface="Karla" charset="0"/>
                </a:endParaRPr>
              </a:p>
              <a:p>
                <a:pPr>
                  <a:spcAft>
                    <a:spcPts val="600"/>
                  </a:spcAft>
                </a:pPr>
                <a:r>
                  <a:rPr lang="en-US" sz="2400" dirty="0" smtClean="0"/>
                  <a:t>As we saw in Lecture 1b, sample estimates are approximation to population means </a:t>
                </a:r>
                <a:r>
                  <a:rPr lang="mr-IN" sz="2400" dirty="0" smtClean="0"/>
                  <a:t>…</a:t>
                </a:r>
                <a:r>
                  <a:rPr lang="en-US" sz="2400" dirty="0" smtClean="0"/>
                  <a:t> blah </a:t>
                </a:r>
                <a:r>
                  <a:rPr lang="en-US" sz="2400" dirty="0" err="1" smtClean="0"/>
                  <a:t>balh</a:t>
                </a:r>
                <a:r>
                  <a:rPr lang="en-US" sz="2400" dirty="0" smtClean="0"/>
                  <a:t> </a:t>
                </a:r>
              </a:p>
              <a:p>
                <a:pPr>
                  <a:spcAft>
                    <a:spcPts val="600"/>
                  </a:spcAft>
                </a:pPr>
                <a:r>
                  <a:rPr lang="en-US" sz="2400" dirty="0" smtClean="0"/>
                  <a:t>Let’s think how this affects our estimate of predictors and how this affects are conclusions on the significance of the predictors.</a:t>
                </a:r>
                <a:endParaRPr lang="en-US" sz="2400" dirty="0"/>
              </a:p>
              <a:p>
                <a:pPr marL="514350" indent="-514350">
                  <a:spcAft>
                    <a:spcPts val="600"/>
                  </a:spcAft>
                  <a:buFont typeface="Arial" charset="0"/>
                  <a:buChar char="•"/>
                </a:pPr>
                <a:endParaRPr lang="en-US" sz="2400" dirty="0">
                  <a:latin typeface="Karla" charset="0"/>
                  <a:ea typeface="Karla" charset="0"/>
                  <a:cs typeface="Karla" charset="0"/>
                </a:endParaRPr>
              </a:p>
            </p:txBody>
          </p:sp>
        </mc:Choice>
        <mc:Fallback>
          <p:sp>
            <p:nvSpPr>
              <p:cNvPr id="6" name="Content Placeholder 5"/>
              <p:cNvSpPr>
                <a:spLocks noGrp="1" noRot="1" noChangeAspect="1" noMove="1" noResize="1" noEditPoints="1" noAdjustHandles="1" noChangeArrowheads="1" noChangeShapeType="1" noTextEdit="1"/>
              </p:cNvSpPr>
              <p:nvPr>
                <p:ph idx="1"/>
              </p:nvPr>
            </p:nvSpPr>
            <p:spPr>
              <a:blipFill rotWithShape="0">
                <a:blip r:embed="rId3"/>
                <a:stretch>
                  <a:fillRect l="-945" t="-2305" b="-1334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78</a:t>
            </a:fld>
            <a:endParaRPr lang="en-US"/>
          </a:p>
        </p:txBody>
      </p:sp>
      <p:sp>
        <p:nvSpPr>
          <p:cNvPr id="7" name="Rectangle 6"/>
          <p:cNvSpPr/>
          <p:nvPr/>
        </p:nvSpPr>
        <p:spPr>
          <a:xfrm>
            <a:off x="3916644" y="1489220"/>
            <a:ext cx="4653614" cy="369332"/>
          </a:xfrm>
          <a:prstGeom prst="rect">
            <a:avLst/>
          </a:prstGeom>
        </p:spPr>
        <p:txBody>
          <a:bodyPr wrap="square">
            <a:spAutoFit/>
          </a:bodyPr>
          <a:lstStyle/>
          <a:p>
            <a:endParaRPr lang="en-US" b="1" dirty="0">
              <a:solidFill>
                <a:srgbClr val="FF0000"/>
              </a:solidFill>
            </a:endParaRPr>
          </a:p>
        </p:txBody>
      </p:sp>
    </p:spTree>
    <p:extLst>
      <p:ext uri="{BB962C8B-B14F-4D97-AF65-F5344CB8AC3E}">
        <p14:creationId xmlns:p14="http://schemas.microsoft.com/office/powerpoint/2010/main" val="671700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2756206"/>
              </p:ext>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7</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052944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Estimate Uncertainty for Coefficients</a:t>
            </a:r>
            <a:endParaRPr lang="en-US" dirty="0"/>
          </a:p>
        </p:txBody>
      </p:sp>
      <p:sp>
        <p:nvSpPr>
          <p:cNvPr id="3" name="Content Placeholder 2"/>
          <p:cNvSpPr>
            <a:spLocks noGrp="1"/>
          </p:cNvSpPr>
          <p:nvPr>
            <p:ph idx="1"/>
          </p:nvPr>
        </p:nvSpPr>
        <p:spPr/>
        <p:txBody>
          <a:bodyPr/>
          <a:lstStyle/>
          <a:p>
            <a:r>
              <a:rPr lang="en-US" dirty="0" smtClean="0"/>
              <a:t>Once we have the distribution, </a:t>
            </a:r>
          </a:p>
          <a:p>
            <a:endParaRPr lang="en-US" dirty="0" smtClean="0"/>
          </a:p>
          <a:p>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257371" y="2008301"/>
            <a:ext cx="5030888" cy="4171957"/>
          </a:xfrm>
          <a:prstGeom prst="rect">
            <a:avLst/>
          </a:prstGeom>
        </p:spPr>
      </p:pic>
    </p:spTree>
    <p:extLst>
      <p:ext uri="{BB962C8B-B14F-4D97-AF65-F5344CB8AC3E}">
        <p14:creationId xmlns:p14="http://schemas.microsoft.com/office/powerpoint/2010/main" val="20381893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Estimate Uncertainty for Coefficients</a:t>
            </a:r>
            <a:endParaRPr lang="en-US" dirty="0"/>
          </a:p>
        </p:txBody>
      </p:sp>
      <p:sp>
        <p:nvSpPr>
          <p:cNvPr id="3" name="Content Placeholder 2"/>
          <p:cNvSpPr>
            <a:spLocks noGrp="1"/>
          </p:cNvSpPr>
          <p:nvPr>
            <p:ph idx="1"/>
          </p:nvPr>
        </p:nvSpPr>
        <p:spPr/>
        <p:txBody>
          <a:bodyPr/>
          <a:lstStyle/>
          <a:p>
            <a:r>
              <a:rPr lang="en-US" dirty="0" smtClean="0"/>
              <a:t>Once we have the distribution, </a:t>
            </a:r>
            <a:r>
              <a:rPr lang="en-US" dirty="0"/>
              <a:t>we can calculate the mean and variance. </a:t>
            </a:r>
            <a:endParaRPr lang="en-US" dirty="0" smtClean="0"/>
          </a:p>
          <a:p>
            <a:endParaRPr lang="en-US" dirty="0" smtClean="0"/>
          </a:p>
          <a:p>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257371" y="2008301"/>
            <a:ext cx="5030888" cy="4171957"/>
          </a:xfrm>
          <a:prstGeom prst="rect">
            <a:avLst/>
          </a:prstGeom>
        </p:spPr>
      </p:pic>
      <p:grpSp>
        <p:nvGrpSpPr>
          <p:cNvPr id="9" name="Group 8"/>
          <p:cNvGrpSpPr/>
          <p:nvPr/>
        </p:nvGrpSpPr>
        <p:grpSpPr>
          <a:xfrm>
            <a:off x="5322549" y="1909872"/>
            <a:ext cx="6841243" cy="4368814"/>
            <a:chOff x="5322549" y="1909872"/>
            <a:chExt cx="6841243" cy="4368814"/>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571" y="1909872"/>
              <a:ext cx="6553221" cy="4368814"/>
            </a:xfrm>
            <a:prstGeom prst="rect">
              <a:avLst/>
            </a:prstGeom>
          </p:spPr>
        </p:pic>
        <p:sp>
          <p:nvSpPr>
            <p:cNvPr id="8" name="Right Arrow 7"/>
            <p:cNvSpPr/>
            <p:nvPr/>
          </p:nvSpPr>
          <p:spPr>
            <a:xfrm>
              <a:off x="5322549" y="3737610"/>
              <a:ext cx="576044" cy="457200"/>
            </a:xfrm>
            <a:prstGeom prst="rightArrow">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7475220" y="396621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840677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Estimate Uncertainty for Coefficients</a:t>
            </a:r>
            <a:endParaRPr lang="en-US" dirty="0"/>
          </a:p>
        </p:txBody>
      </p:sp>
      <p:sp>
        <p:nvSpPr>
          <p:cNvPr id="10" name="Content Placeholder 2"/>
          <p:cNvSpPr>
            <a:spLocks noGrp="1"/>
          </p:cNvSpPr>
          <p:nvPr>
            <p:ph idx="1"/>
          </p:nvPr>
        </p:nvSpPr>
        <p:spPr>
          <a:xfrm>
            <a:off x="833414" y="1177758"/>
            <a:ext cx="10836615" cy="2111143"/>
          </a:xfrm>
        </p:spPr>
        <p:txBody>
          <a:bodyPr/>
          <a:lstStyle/>
          <a:p>
            <a:r>
              <a:rPr lang="en-US" dirty="0" smtClean="0"/>
              <a:t>And then we calculate the confidence intervals and the importance of the predictors. </a:t>
            </a:r>
          </a:p>
          <a:p>
            <a:endParaRPr lang="en-US" dirty="0" smtClean="0"/>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13" y="2037965"/>
            <a:ext cx="5450649" cy="3633766"/>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0558" t="3453" r="7775" b="1546"/>
          <a:stretch/>
        </p:blipFill>
        <p:spPr>
          <a:xfrm>
            <a:off x="6663690" y="2310041"/>
            <a:ext cx="4334811" cy="3361690"/>
          </a:xfrm>
          <a:prstGeom prst="rect">
            <a:avLst/>
          </a:prstGeom>
        </p:spPr>
      </p:pic>
    </p:spTree>
    <p:extLst>
      <p:ext uri="{BB962C8B-B14F-4D97-AF65-F5344CB8AC3E}">
        <p14:creationId xmlns:p14="http://schemas.microsoft.com/office/powerpoint/2010/main" val="163221208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size</a:t>
            </a:r>
            <a:endParaRPr lang="en-US" dirty="0"/>
          </a:p>
        </p:txBody>
      </p:sp>
      <p:sp>
        <p:nvSpPr>
          <p:cNvPr id="3" name="Content Placeholder 2"/>
          <p:cNvSpPr>
            <a:spLocks noGrp="1"/>
          </p:cNvSpPr>
          <p:nvPr>
            <p:ph idx="1"/>
          </p:nvPr>
        </p:nvSpPr>
        <p:spPr/>
        <p:txBody>
          <a:bodyPr/>
          <a:lstStyle/>
          <a:p>
            <a:pPr>
              <a:spcAft>
                <a:spcPts val="500"/>
              </a:spcAft>
            </a:pPr>
            <a:r>
              <a:rPr lang="en-US" dirty="0" smtClean="0"/>
              <a:t>Let’s re-examine this more carefully. </a:t>
            </a:r>
          </a:p>
          <a:p>
            <a:pPr>
              <a:spcAft>
                <a:spcPts val="500"/>
              </a:spcAft>
            </a:pPr>
            <a:endParaRPr lang="en-US" dirty="0"/>
          </a:p>
          <a:p>
            <a:pPr>
              <a:spcAft>
                <a:spcPts val="500"/>
              </a:spcAft>
            </a:pPr>
            <a:r>
              <a:rPr lang="en-US" dirty="0" smtClean="0"/>
              <a:t> </a:t>
            </a:r>
          </a:p>
          <a:p>
            <a:pPr>
              <a:spcAft>
                <a:spcPts val="500"/>
              </a:spcAft>
            </a:pPr>
            <a:endParaRPr lang="en-US" dirty="0"/>
          </a:p>
          <a:p>
            <a:pPr>
              <a:spcAft>
                <a:spcPts val="500"/>
              </a:spcAft>
            </a:pPr>
            <a:endParaRPr lang="en-US" dirty="0"/>
          </a:p>
        </p:txBody>
      </p:sp>
    </p:spTree>
    <p:extLst>
      <p:ext uri="{BB962C8B-B14F-4D97-AF65-F5344CB8AC3E}">
        <p14:creationId xmlns:p14="http://schemas.microsoft.com/office/powerpoint/2010/main" val="63247304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size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Let’s re-examine this more carefully. </a:t>
                </a:r>
              </a:p>
              <a:p>
                <a:endParaRPr lang="en-US" dirty="0"/>
              </a:p>
              <a:p>
                <a:r>
                  <a:rPr lang="en-US" dirty="0" smtClean="0"/>
                  <a:t>In statistics, any estimate value is subject to sample size: </a:t>
                </a:r>
              </a:p>
              <a:p>
                <a:endParaRPr lang="en-US" dirty="0"/>
              </a:p>
              <a:p>
                <a:endParaRPr lang="en-US" dirty="0" smtClean="0"/>
              </a:p>
              <a:p>
                <a:r>
                  <a:rPr lang="en-US" dirty="0" smtClean="0"/>
                  <a:t>The estimated value, is called the </a:t>
                </a:r>
                <a:r>
                  <a:rPr lang="en-US" b="1" dirty="0" smtClean="0"/>
                  <a:t>sample mean</a:t>
                </a:r>
              </a:p>
              <a:p>
                <a:endParaRPr lang="en-US" b="1" dirty="0"/>
              </a:p>
              <a:p>
                <a:endParaRPr lang="en-US" b="1" dirty="0" smtClean="0"/>
              </a:p>
              <a:p>
                <a:r>
                  <a:rPr lang="en-US" dirty="0" smtClean="0">
                    <a:latin typeface="Karla" charset="0"/>
                    <a:ea typeface="Karla" charset="0"/>
                    <a:cs typeface="Karla" charset="0"/>
                  </a:rPr>
                  <a:t>Whereas  </a:t>
                </a:r>
                <a14:m>
                  <m:oMath xmlns:m="http://schemas.openxmlformats.org/officeDocument/2006/math">
                    <m:r>
                      <a:rPr lang="en-US" b="0" i="1" smtClean="0">
                        <a:latin typeface="Cambria Math" charset="0"/>
                        <a:ea typeface="Karla" charset="0"/>
                        <a:cs typeface="Karla" charset="0"/>
                      </a:rPr>
                      <m:t>𝐸</m:t>
                    </m:r>
                    <m:r>
                      <a:rPr lang="en-US" b="0" i="1" smtClean="0">
                        <a:latin typeface="Cambria Math" charset="0"/>
                        <a:ea typeface="Karla" charset="0"/>
                        <a:cs typeface="Karla" charset="0"/>
                      </a:rPr>
                      <m:t>[</m:t>
                    </m:r>
                    <m:r>
                      <a:rPr lang="en-US" b="0" i="1" smtClean="0">
                        <a:latin typeface="Cambria Math" charset="0"/>
                        <a:ea typeface="Karla" charset="0"/>
                        <a:cs typeface="Karla" charset="0"/>
                      </a:rPr>
                      <m:t>𝑥</m:t>
                    </m:r>
                    <m:r>
                      <a:rPr lang="en-US" b="0" i="1" smtClean="0">
                        <a:latin typeface="Cambria Math" charset="0"/>
                        <a:ea typeface="Karla" charset="0"/>
                        <a:cs typeface="Karla" charset="0"/>
                      </a:rPr>
                      <m:t>]</m:t>
                    </m:r>
                  </m:oMath>
                </a14:m>
                <a:r>
                  <a:rPr lang="en-US" dirty="0" smtClean="0">
                    <a:latin typeface="Karla" charset="0"/>
                    <a:ea typeface="Karla" charset="0"/>
                    <a:cs typeface="Karla" charset="0"/>
                  </a:rPr>
                  <a:t> is called the</a:t>
                </a:r>
                <a:r>
                  <a:rPr lang="en-US" b="1" dirty="0" smtClean="0"/>
                  <a:t> population mean</a:t>
                </a:r>
              </a:p>
              <a:p>
                <a:r>
                  <a:rPr lang="en-US" dirty="0"/>
                  <a:t> </a:t>
                </a:r>
                <a:endParaRPr lang="en-US" dirty="0" smtClean="0"/>
              </a:p>
              <a:p>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40" t="-2882" b="-126225"/>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4465320" y="2702673"/>
            <a:ext cx="3261360" cy="1005840"/>
          </a:xfrm>
          <a:prstGeom prst="rect">
            <a:avLst/>
          </a:prstGeom>
        </p:spPr>
      </p:pic>
      <p:pic>
        <p:nvPicPr>
          <p:cNvPr id="5" name="Picture 4"/>
          <p:cNvPicPr>
            <a:picLocks noChangeAspect="1"/>
          </p:cNvPicPr>
          <p:nvPr/>
        </p:nvPicPr>
        <p:blipFill>
          <a:blip r:embed="rId5"/>
          <a:stretch>
            <a:fillRect/>
          </a:stretch>
        </p:blipFill>
        <p:spPr>
          <a:xfrm>
            <a:off x="4678680" y="4194810"/>
            <a:ext cx="2834640" cy="1005840"/>
          </a:xfrm>
          <a:prstGeom prst="rect">
            <a:avLst/>
          </a:prstGeom>
        </p:spPr>
      </p:pic>
    </p:spTree>
    <p:extLst>
      <p:ext uri="{BB962C8B-B14F-4D97-AF65-F5344CB8AC3E}">
        <p14:creationId xmlns:p14="http://schemas.microsoft.com/office/powerpoint/2010/main" val="85786227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556591" y="216531"/>
          <a:ext cx="7200000" cy="6400800"/>
        </p:xfrm>
        <a:graphic>
          <a:graphicData uri="http://schemas.openxmlformats.org/drawingml/2006/table">
            <a:tbl>
              <a:tblPr firstRow="1" bandRow="1">
                <a:tableStyleId>{616DA210-FB5B-4158-B5E0-FEB733F419BA}</a:tableStyleId>
              </a:tblPr>
              <a:tblGrid>
                <a:gridCol w="3600000"/>
                <a:gridCol w="3600000"/>
              </a:tblGrid>
              <a:tr h="221027">
                <a:tc>
                  <a:txBody>
                    <a:bodyPr/>
                    <a:lstStyle/>
                    <a:p>
                      <a:r>
                        <a:rPr sz="1400"/>
                        <a:t>TV</a:t>
                      </a:r>
                    </a:p>
                  </a:txBody>
                  <a:tcPr/>
                </a:tc>
                <a:tc>
                  <a:txBody>
                    <a:bodyPr/>
                    <a:lstStyle/>
                    <a:p>
                      <a:r>
                        <a:rPr sz="1400"/>
                        <a:t>sales</a:t>
                      </a:r>
                    </a:p>
                  </a:txBody>
                  <a:tcPr/>
                </a:tc>
              </a:tr>
              <a:tr h="0">
                <a:tc>
                  <a:txBody>
                    <a:bodyPr/>
                    <a:lstStyle/>
                    <a:p>
                      <a:r>
                        <a:rPr sz="1400"/>
                        <a:t>230.1</a:t>
                      </a:r>
                    </a:p>
                  </a:txBody>
                  <a:tcPr/>
                </a:tc>
                <a:tc>
                  <a:txBody>
                    <a:bodyPr/>
                    <a:lstStyle/>
                    <a:p>
                      <a:r>
                        <a:rPr sz="1400"/>
                        <a:t>22.1</a:t>
                      </a:r>
                    </a:p>
                  </a:txBody>
                  <a:tcPr/>
                </a:tc>
              </a:tr>
              <a:tr h="0">
                <a:tc>
                  <a:txBody>
                    <a:bodyPr/>
                    <a:lstStyle/>
                    <a:p>
                      <a:r>
                        <a:rPr sz="1400"/>
                        <a:t>44.5</a:t>
                      </a:r>
                    </a:p>
                  </a:txBody>
                  <a:tcPr/>
                </a:tc>
                <a:tc>
                  <a:txBody>
                    <a:bodyPr/>
                    <a:lstStyle/>
                    <a:p>
                      <a:r>
                        <a:rPr sz="1400" dirty="0"/>
                        <a:t>10.4</a:t>
                      </a:r>
                    </a:p>
                  </a:txBody>
                  <a:tcPr/>
                </a:tc>
              </a:tr>
              <a:tr h="0">
                <a:tc>
                  <a:txBody>
                    <a:bodyPr/>
                    <a:lstStyle/>
                    <a:p>
                      <a:r>
                        <a:rPr sz="1400"/>
                        <a:t>17.2</a:t>
                      </a:r>
                    </a:p>
                  </a:txBody>
                  <a:tcPr/>
                </a:tc>
                <a:tc>
                  <a:txBody>
                    <a:bodyPr/>
                    <a:lstStyle/>
                    <a:p>
                      <a:r>
                        <a:rPr sz="1400"/>
                        <a:t>9.3</a:t>
                      </a:r>
                    </a:p>
                  </a:txBody>
                  <a:tcPr/>
                </a:tc>
              </a:tr>
              <a:tr h="0">
                <a:tc>
                  <a:txBody>
                    <a:bodyPr/>
                    <a:lstStyle/>
                    <a:p>
                      <a:r>
                        <a:rPr sz="1400" dirty="0"/>
                        <a:t>151.5</a:t>
                      </a:r>
                    </a:p>
                  </a:txBody>
                  <a:tcPr/>
                </a:tc>
                <a:tc>
                  <a:txBody>
                    <a:bodyPr/>
                    <a:lstStyle/>
                    <a:p>
                      <a:r>
                        <a:rPr sz="1400"/>
                        <a:t>18.5</a:t>
                      </a:r>
                    </a:p>
                  </a:txBody>
                  <a:tcPr/>
                </a:tc>
              </a:tr>
              <a:tr h="0">
                <a:tc>
                  <a:txBody>
                    <a:bodyPr/>
                    <a:lstStyle/>
                    <a:p>
                      <a:r>
                        <a:rPr sz="1400"/>
                        <a:t>180.8</a:t>
                      </a:r>
                    </a:p>
                  </a:txBody>
                  <a:tcPr/>
                </a:tc>
                <a:tc>
                  <a:txBody>
                    <a:bodyPr/>
                    <a:lstStyle/>
                    <a:p>
                      <a:r>
                        <a:rPr sz="1400"/>
                        <a:t>12.9</a:t>
                      </a:r>
                    </a:p>
                  </a:txBody>
                  <a:tcPr/>
                </a:tc>
              </a:tr>
              <a:tr h="0">
                <a:tc>
                  <a:txBody>
                    <a:bodyPr/>
                    <a:lstStyle/>
                    <a:p>
                      <a:r>
                        <a:rPr sz="1400"/>
                        <a:t>8.7</a:t>
                      </a:r>
                    </a:p>
                  </a:txBody>
                  <a:tcPr/>
                </a:tc>
                <a:tc>
                  <a:txBody>
                    <a:bodyPr/>
                    <a:lstStyle/>
                    <a:p>
                      <a:r>
                        <a:rPr sz="1400"/>
                        <a:t>7.2</a:t>
                      </a:r>
                    </a:p>
                  </a:txBody>
                  <a:tcPr/>
                </a:tc>
              </a:tr>
              <a:tr h="0">
                <a:tc>
                  <a:txBody>
                    <a:bodyPr/>
                    <a:lstStyle/>
                    <a:p>
                      <a:r>
                        <a:rPr sz="1400"/>
                        <a:t>57.5</a:t>
                      </a:r>
                    </a:p>
                  </a:txBody>
                  <a:tcPr/>
                </a:tc>
                <a:tc>
                  <a:txBody>
                    <a:bodyPr/>
                    <a:lstStyle/>
                    <a:p>
                      <a:r>
                        <a:rPr sz="1400"/>
                        <a:t>11.8</a:t>
                      </a:r>
                    </a:p>
                  </a:txBody>
                  <a:tcPr/>
                </a:tc>
              </a:tr>
              <a:tr h="0">
                <a:tc>
                  <a:txBody>
                    <a:bodyPr/>
                    <a:lstStyle/>
                    <a:p>
                      <a:r>
                        <a:rPr sz="1400"/>
                        <a:t>120.2</a:t>
                      </a:r>
                    </a:p>
                  </a:txBody>
                  <a:tcPr/>
                </a:tc>
                <a:tc>
                  <a:txBody>
                    <a:bodyPr/>
                    <a:lstStyle/>
                    <a:p>
                      <a:r>
                        <a:rPr sz="1400"/>
                        <a:t>13.2</a:t>
                      </a:r>
                    </a:p>
                  </a:txBody>
                  <a:tcPr/>
                </a:tc>
              </a:tr>
              <a:tr h="0">
                <a:tc>
                  <a:txBody>
                    <a:bodyPr/>
                    <a:lstStyle/>
                    <a:p>
                      <a:r>
                        <a:rPr sz="1400"/>
                        <a:t>8.6</a:t>
                      </a:r>
                    </a:p>
                  </a:txBody>
                  <a:tcPr/>
                </a:tc>
                <a:tc>
                  <a:txBody>
                    <a:bodyPr/>
                    <a:lstStyle/>
                    <a:p>
                      <a:r>
                        <a:rPr sz="1400"/>
                        <a:t>4.8</a:t>
                      </a:r>
                    </a:p>
                  </a:txBody>
                  <a:tcPr/>
                </a:tc>
              </a:tr>
              <a:tr h="0">
                <a:tc>
                  <a:txBody>
                    <a:bodyPr/>
                    <a:lstStyle/>
                    <a:p>
                      <a:r>
                        <a:rPr sz="1400"/>
                        <a:t>199.8</a:t>
                      </a:r>
                    </a:p>
                  </a:txBody>
                  <a:tcPr/>
                </a:tc>
                <a:tc>
                  <a:txBody>
                    <a:bodyPr/>
                    <a:lstStyle/>
                    <a:p>
                      <a:r>
                        <a:rPr sz="1400"/>
                        <a:t>10.6</a:t>
                      </a:r>
                    </a:p>
                  </a:txBody>
                  <a:tcPr/>
                </a:tc>
              </a:tr>
              <a:tr h="0">
                <a:tc>
                  <a:txBody>
                    <a:bodyPr/>
                    <a:lstStyle/>
                    <a:p>
                      <a:r>
                        <a:rPr sz="1400"/>
                        <a:t>66.1</a:t>
                      </a:r>
                    </a:p>
                  </a:txBody>
                  <a:tcPr/>
                </a:tc>
                <a:tc>
                  <a:txBody>
                    <a:bodyPr/>
                    <a:lstStyle/>
                    <a:p>
                      <a:r>
                        <a:rPr sz="1400"/>
                        <a:t>8.6</a:t>
                      </a:r>
                    </a:p>
                  </a:txBody>
                  <a:tcPr/>
                </a:tc>
              </a:tr>
              <a:tr h="0">
                <a:tc>
                  <a:txBody>
                    <a:bodyPr/>
                    <a:lstStyle/>
                    <a:p>
                      <a:r>
                        <a:rPr sz="1400"/>
                        <a:t>214.7</a:t>
                      </a:r>
                    </a:p>
                  </a:txBody>
                  <a:tcPr/>
                </a:tc>
                <a:tc>
                  <a:txBody>
                    <a:bodyPr/>
                    <a:lstStyle/>
                    <a:p>
                      <a:r>
                        <a:rPr sz="1400" dirty="0"/>
                        <a:t>17.4</a:t>
                      </a:r>
                    </a:p>
                  </a:txBody>
                  <a:tcPr/>
                </a:tc>
              </a:tr>
              <a:tr h="0">
                <a:tc>
                  <a:txBody>
                    <a:bodyPr/>
                    <a:lstStyle/>
                    <a:p>
                      <a:r>
                        <a:rPr sz="1400"/>
                        <a:t>23.8</a:t>
                      </a:r>
                    </a:p>
                  </a:txBody>
                  <a:tcPr/>
                </a:tc>
                <a:tc>
                  <a:txBody>
                    <a:bodyPr/>
                    <a:lstStyle/>
                    <a:p>
                      <a:r>
                        <a:rPr sz="1400"/>
                        <a:t>9.2</a:t>
                      </a:r>
                    </a:p>
                  </a:txBody>
                  <a:tcPr/>
                </a:tc>
              </a:tr>
              <a:tr h="0">
                <a:tc>
                  <a:txBody>
                    <a:bodyPr/>
                    <a:lstStyle/>
                    <a:p>
                      <a:r>
                        <a:rPr sz="1400"/>
                        <a:t>97.5</a:t>
                      </a:r>
                    </a:p>
                  </a:txBody>
                  <a:tcPr/>
                </a:tc>
                <a:tc>
                  <a:txBody>
                    <a:bodyPr/>
                    <a:lstStyle/>
                    <a:p>
                      <a:r>
                        <a:rPr sz="1400"/>
                        <a:t>9.7</a:t>
                      </a:r>
                    </a:p>
                  </a:txBody>
                  <a:tcPr/>
                </a:tc>
              </a:tr>
              <a:tr h="0">
                <a:tc>
                  <a:txBody>
                    <a:bodyPr/>
                    <a:lstStyle/>
                    <a:p>
                      <a:r>
                        <a:rPr sz="1400"/>
                        <a:t>204.1</a:t>
                      </a:r>
                    </a:p>
                  </a:txBody>
                  <a:tcPr/>
                </a:tc>
                <a:tc>
                  <a:txBody>
                    <a:bodyPr/>
                    <a:lstStyle/>
                    <a:p>
                      <a:r>
                        <a:rPr sz="1400"/>
                        <a:t>19.0</a:t>
                      </a:r>
                    </a:p>
                  </a:txBody>
                  <a:tcPr/>
                </a:tc>
              </a:tr>
              <a:tr h="0">
                <a:tc>
                  <a:txBody>
                    <a:bodyPr/>
                    <a:lstStyle/>
                    <a:p>
                      <a:r>
                        <a:rPr sz="1400"/>
                        <a:t>195.4</a:t>
                      </a:r>
                    </a:p>
                  </a:txBody>
                  <a:tcPr/>
                </a:tc>
                <a:tc>
                  <a:txBody>
                    <a:bodyPr/>
                    <a:lstStyle/>
                    <a:p>
                      <a:r>
                        <a:rPr sz="1400"/>
                        <a:t>22.4</a:t>
                      </a:r>
                    </a:p>
                  </a:txBody>
                  <a:tcPr/>
                </a:tc>
              </a:tr>
              <a:tr h="0">
                <a:tc>
                  <a:txBody>
                    <a:bodyPr/>
                    <a:lstStyle/>
                    <a:p>
                      <a:r>
                        <a:rPr sz="1400"/>
                        <a:t>67.8</a:t>
                      </a:r>
                    </a:p>
                  </a:txBody>
                  <a:tcPr/>
                </a:tc>
                <a:tc>
                  <a:txBody>
                    <a:bodyPr/>
                    <a:lstStyle/>
                    <a:p>
                      <a:r>
                        <a:rPr sz="1400"/>
                        <a:t>12.5</a:t>
                      </a:r>
                    </a:p>
                  </a:txBody>
                  <a:tcPr/>
                </a:tc>
              </a:tr>
              <a:tr h="0">
                <a:tc>
                  <a:txBody>
                    <a:bodyPr/>
                    <a:lstStyle/>
                    <a:p>
                      <a:r>
                        <a:rPr sz="1400"/>
                        <a:t>281.4</a:t>
                      </a:r>
                    </a:p>
                  </a:txBody>
                  <a:tcPr/>
                </a:tc>
                <a:tc>
                  <a:txBody>
                    <a:bodyPr/>
                    <a:lstStyle/>
                    <a:p>
                      <a:r>
                        <a:rPr sz="1400"/>
                        <a:t>24.4</a:t>
                      </a:r>
                    </a:p>
                  </a:txBody>
                  <a:tcPr/>
                </a:tc>
              </a:tr>
              <a:tr h="0">
                <a:tc>
                  <a:txBody>
                    <a:bodyPr/>
                    <a:lstStyle/>
                    <a:p>
                      <a:r>
                        <a:rPr sz="1400"/>
                        <a:t>69.2</a:t>
                      </a:r>
                    </a:p>
                  </a:txBody>
                  <a:tcPr/>
                </a:tc>
                <a:tc>
                  <a:txBody>
                    <a:bodyPr/>
                    <a:lstStyle/>
                    <a:p>
                      <a:r>
                        <a:rPr sz="1400"/>
                        <a:t>11.3</a:t>
                      </a:r>
                    </a:p>
                  </a:txBody>
                  <a:tcPr/>
                </a:tc>
              </a:tr>
              <a:tr h="0">
                <a:tc>
                  <a:txBody>
                    <a:bodyPr/>
                    <a:lstStyle/>
                    <a:p>
                      <a:r>
                        <a:rPr sz="1400" dirty="0"/>
                        <a:t>147.3</a:t>
                      </a:r>
                    </a:p>
                  </a:txBody>
                  <a:tcPr/>
                </a:tc>
                <a:tc>
                  <a:txBody>
                    <a:bodyPr/>
                    <a:lstStyle/>
                    <a:p>
                      <a:r>
                        <a:rPr sz="1400" dirty="0"/>
                        <a:t>14.6</a:t>
                      </a:r>
                    </a:p>
                  </a:txBody>
                  <a:tcPr/>
                </a:tc>
              </a:tr>
            </a:tbl>
          </a:graphicData>
        </a:graphic>
      </p:graphicFrame>
      <p:grpSp>
        <p:nvGrpSpPr>
          <p:cNvPr id="14" name="Group 13"/>
          <p:cNvGrpSpPr/>
          <p:nvPr/>
        </p:nvGrpSpPr>
        <p:grpSpPr>
          <a:xfrm>
            <a:off x="556591" y="85902"/>
            <a:ext cx="11726850" cy="3200400"/>
            <a:chOff x="556591" y="85902"/>
            <a:chExt cx="11726850" cy="3200400"/>
          </a:xfrm>
        </p:grpSpPr>
        <p:sp>
          <p:nvSpPr>
            <p:cNvPr id="3" name="Rectangle 2"/>
            <p:cNvSpPr/>
            <p:nvPr/>
          </p:nvSpPr>
          <p:spPr>
            <a:xfrm>
              <a:off x="556591" y="1147802"/>
              <a:ext cx="7200000" cy="1537252"/>
            </a:xfrm>
            <a:prstGeom prst="rect">
              <a:avLst/>
            </a:prstGeom>
            <a:solidFill>
              <a:srgbClr val="F9F9F9">
                <a:alpha val="39000"/>
              </a:srgbClr>
            </a:solidFill>
            <a:ln w="476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841" y="85902"/>
              <a:ext cx="4800600" cy="3200400"/>
            </a:xfrm>
            <a:prstGeom prst="rect">
              <a:avLst/>
            </a:prstGeom>
          </p:spPr>
        </p:pic>
      </p:grpSp>
      <p:grpSp>
        <p:nvGrpSpPr>
          <p:cNvPr id="13" name="Group 12"/>
          <p:cNvGrpSpPr/>
          <p:nvPr/>
        </p:nvGrpSpPr>
        <p:grpSpPr>
          <a:xfrm>
            <a:off x="556591" y="3534165"/>
            <a:ext cx="11726850" cy="3239826"/>
            <a:chOff x="556591" y="3534165"/>
            <a:chExt cx="11726850" cy="3239826"/>
          </a:xfrm>
        </p:grpSpPr>
        <p:sp>
          <p:nvSpPr>
            <p:cNvPr id="7" name="Rectangle 6"/>
            <p:cNvSpPr/>
            <p:nvPr/>
          </p:nvSpPr>
          <p:spPr>
            <a:xfrm>
              <a:off x="556591" y="3534165"/>
              <a:ext cx="7200000" cy="1537252"/>
            </a:xfrm>
            <a:prstGeom prst="rect">
              <a:avLst/>
            </a:prstGeom>
            <a:solidFill>
              <a:srgbClr val="F9F9F9">
                <a:alpha val="39000"/>
              </a:srgbClr>
            </a:solidFill>
            <a:ln w="476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2841" y="3573591"/>
              <a:ext cx="4800600" cy="3200400"/>
            </a:xfrm>
            <a:prstGeom prst="rect">
              <a:avLst/>
            </a:prstGeom>
          </p:spPr>
        </p:pic>
      </p:grpSp>
      <p:grpSp>
        <p:nvGrpSpPr>
          <p:cNvPr id="12" name="Group 11"/>
          <p:cNvGrpSpPr/>
          <p:nvPr/>
        </p:nvGrpSpPr>
        <p:grpSpPr>
          <a:xfrm>
            <a:off x="556591" y="1374795"/>
            <a:ext cx="11726850" cy="3200400"/>
            <a:chOff x="556591" y="1374795"/>
            <a:chExt cx="11726850" cy="3200400"/>
          </a:xfrm>
        </p:grpSpPr>
        <p:sp>
          <p:nvSpPr>
            <p:cNvPr id="8" name="Rectangle 7"/>
            <p:cNvSpPr/>
            <p:nvPr/>
          </p:nvSpPr>
          <p:spPr>
            <a:xfrm>
              <a:off x="556591" y="2306418"/>
              <a:ext cx="7200000" cy="1537252"/>
            </a:xfrm>
            <a:prstGeom prst="rect">
              <a:avLst/>
            </a:prstGeom>
            <a:solidFill>
              <a:srgbClr val="F9F9F9">
                <a:alpha val="39000"/>
              </a:srgbClr>
            </a:solidFill>
            <a:ln w="476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2841" y="1374795"/>
              <a:ext cx="4800600" cy="3200400"/>
            </a:xfrm>
            <a:prstGeom prst="rect">
              <a:avLst/>
            </a:prstGeom>
          </p:spPr>
        </p:pic>
      </p:grpSp>
    </p:spTree>
    <p:extLst>
      <p:ext uri="{BB962C8B-B14F-4D97-AF65-F5344CB8AC3E}">
        <p14:creationId xmlns:p14="http://schemas.microsoft.com/office/powerpoint/2010/main" val="113231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00296" y="391886"/>
            <a:ext cx="11982994" cy="3141617"/>
            <a:chOff x="-330925" y="1809206"/>
            <a:chExt cx="11193778" cy="274320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925" y="1809206"/>
              <a:ext cx="4114800" cy="2743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376" y="1809206"/>
              <a:ext cx="4114800" cy="2743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8053" y="1809206"/>
              <a:ext cx="4114800" cy="2743200"/>
            </a:xfrm>
            <a:prstGeom prst="rect">
              <a:avLst/>
            </a:prstGeom>
          </p:spPr>
        </p:pic>
      </p:grpSp>
      <p:sp>
        <p:nvSpPr>
          <p:cNvPr id="7" name="Right Arrow 6"/>
          <p:cNvSpPr/>
          <p:nvPr/>
        </p:nvSpPr>
        <p:spPr>
          <a:xfrm>
            <a:off x="2365424" y="4065814"/>
            <a:ext cx="7209650" cy="378823"/>
          </a:xfrm>
          <a:prstGeom prst="rightArrow">
            <a:avLst/>
          </a:prstGeom>
          <a:solidFill>
            <a:schemeClr val="tx1">
              <a:lumMod val="65000"/>
              <a:lumOff val="3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428566" y="4746115"/>
            <a:ext cx="714650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Bigger the sample less variation in the prediction</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6606726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How do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𝜇</m:t>
                        </m:r>
                      </m:e>
                      <m:sub>
                        <m:r>
                          <a:rPr lang="en-US" i="1" smtClean="0">
                            <a:latin typeface="Cambria Math" charset="0"/>
                            <a:ea typeface="Cambria Math" charset="0"/>
                            <a:cs typeface="Cambria Math" charset="0"/>
                          </a:rPr>
                          <m:t>𝛽</m:t>
                        </m:r>
                      </m:sub>
                    </m:sSub>
                  </m:oMath>
                </a14:m>
                <a:r>
                  <a:rPr lang="en-US" dirty="0" smtClean="0"/>
                  <a:t> and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𝜎</m:t>
                        </m:r>
                      </m:e>
                      <m:sub>
                        <m:r>
                          <a:rPr lang="en-US" i="1" smtClean="0">
                            <a:latin typeface="Cambria Math" charset="0"/>
                            <a:ea typeface="Cambria Math" charset="0"/>
                            <a:cs typeface="Cambria Math" charset="0"/>
                          </a:rPr>
                          <m:t>𝛽</m:t>
                        </m:r>
                      </m:sub>
                    </m:sSub>
                  </m:oMath>
                </a14:m>
                <a:r>
                  <a:rPr lang="en-US" dirty="0" smtClean="0"/>
                  <a:t> depend on </a:t>
                </a:r>
                <a14:m>
                  <m:oMath xmlns:m="http://schemas.openxmlformats.org/officeDocument/2006/math">
                    <m:r>
                      <a:rPr lang="en-US" i="1" smtClean="0">
                        <a:latin typeface="Cambria Math" charset="0"/>
                        <a:ea typeface="Cambria Math" charset="0"/>
                        <a:cs typeface="Cambria Math" charset="0"/>
                      </a:rPr>
                      <m:t>𝜀</m:t>
                    </m:r>
                    <m:r>
                      <a:rPr lang="en-US" b="0" i="0" smtClean="0">
                        <a:latin typeface="Cambria Math" charset="0"/>
                        <a:ea typeface="Cambria Math" charset="0"/>
                        <a:cs typeface="Cambria Math" charset="0"/>
                      </a:rPr>
                      <m:t>, </m:t>
                    </m:r>
                    <m:acc>
                      <m:accPr>
                        <m:chr m:val="̂"/>
                        <m:ctrlPr>
                          <a:rPr lang="en-US" b="0" i="1" smtClean="0">
                            <a:latin typeface="Cambria Math" charset="0"/>
                            <a:ea typeface="Cambria Math" charset="0"/>
                            <a:cs typeface="Cambria Math" charset="0"/>
                          </a:rPr>
                        </m:ctrlPr>
                      </m:accPr>
                      <m:e>
                        <m:r>
                          <a:rPr lang="en-US" b="0" i="1" smtClean="0">
                            <a:latin typeface="Cambria Math" charset="0"/>
                            <a:ea typeface="Cambria Math" charset="0"/>
                            <a:cs typeface="Cambria Math" charset="0"/>
                          </a:rPr>
                          <m:t>𝑓</m:t>
                        </m:r>
                      </m:e>
                    </m:acc>
                  </m:oMath>
                </a14:m>
                <a:r>
                  <a:rPr lang="en-US" dirty="0" smtClean="0"/>
                  <a:t>, and number of samples?</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326" t="-88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5"/>
              <p:cNvSpPr txBox="1">
                <a:spLocks/>
              </p:cNvSpPr>
              <p:nvPr/>
            </p:nvSpPr>
            <p:spPr>
              <a:xfrm>
                <a:off x="833415" y="1177758"/>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dirty="0" smtClean="0">
                    <a:latin typeface="Karla" charset="0"/>
                    <a:ea typeface="Karla" charset="0"/>
                    <a:cs typeface="Karla" charset="0"/>
                  </a:rPr>
                  <a:t>Assume we know the functional form of  </a:t>
                </a:r>
                <a14:m>
                  <m:oMath xmlns:m="http://schemas.openxmlformats.org/officeDocument/2006/math">
                    <m:r>
                      <a:rPr lang="en-US" b="0" i="1" smtClean="0">
                        <a:latin typeface="Cambria Math" charset="0"/>
                        <a:ea typeface="Cambria Math" charset="0"/>
                        <a:cs typeface="Cambria Math" charset="0"/>
                      </a:rPr>
                      <m:t>𝑓</m:t>
                    </m:r>
                    <m:r>
                      <a:rPr lang="en-US" b="0" i="0" smtClean="0">
                        <a:latin typeface="Cambria Math" charset="0"/>
                        <a:ea typeface="Cambria Math" charset="0"/>
                        <a:cs typeface="Cambria Math" charset="0"/>
                      </a:rPr>
                      <m:t>, </m:t>
                    </m:r>
                  </m:oMath>
                </a14:m>
                <a:r>
                  <a:rPr lang="en-US" dirty="0" smtClean="0">
                    <a:latin typeface="Karla" charset="0"/>
                    <a:ea typeface="Karla" charset="0"/>
                    <a:cs typeface="Karla" charset="0"/>
                  </a:rPr>
                  <a:t>we examine the relationship to number of samples. </a:t>
                </a:r>
              </a:p>
              <a:p>
                <a:pPr>
                  <a:spcAft>
                    <a:spcPts val="600"/>
                  </a:spcAft>
                </a:pPr>
                <a:r>
                  <a:rPr lang="en-US" dirty="0" smtClean="0">
                    <a:latin typeface="Karla" charset="0"/>
                    <a:ea typeface="Karla" charset="0"/>
                    <a:cs typeface="Karla" charset="0"/>
                  </a:rPr>
                  <a:t> </a:t>
                </a:r>
                <a:endParaRPr lang="en-US" dirty="0">
                  <a:latin typeface="Karla" charset="0"/>
                  <a:ea typeface="Karla" charset="0"/>
                  <a:cs typeface="Karla" charset="0"/>
                </a:endParaRPr>
              </a:p>
              <a:p>
                <a:pPr>
                  <a:spcAft>
                    <a:spcPts val="600"/>
                  </a:spcAft>
                </a:pPr>
                <a:endParaRPr lang="en-US" dirty="0">
                  <a:latin typeface="Karla" charset="0"/>
                  <a:ea typeface="Karla" charset="0"/>
                  <a:cs typeface="Karla" charset="0"/>
                </a:endParaRPr>
              </a:p>
              <a:p>
                <a:pPr>
                  <a:spcAft>
                    <a:spcPts val="600"/>
                  </a:spcAft>
                </a:pPr>
                <a:endParaRPr lang="en-US" dirty="0">
                  <a:latin typeface="Karla" charset="0"/>
                  <a:ea typeface="Karla" charset="0"/>
                  <a:cs typeface="Karla" charset="0"/>
                </a:endParaRPr>
              </a:p>
              <a:p>
                <a:pPr>
                  <a:spcAft>
                    <a:spcPts val="600"/>
                  </a:spcAft>
                </a:pPr>
                <a:endParaRPr lang="en-US" dirty="0"/>
              </a:p>
              <a:p>
                <a:pPr>
                  <a:spcAft>
                    <a:spcPts val="600"/>
                  </a:spcAft>
                </a:pPr>
                <a:endParaRPr lang="en-US" dirty="0"/>
              </a:p>
              <a:p>
                <a:pPr marL="514350" indent="-514350">
                  <a:spcAft>
                    <a:spcPts val="600"/>
                  </a:spcAft>
                  <a:buFont typeface="Arial" charset="0"/>
                  <a:buChar char="•"/>
                </a:pPr>
                <a:endParaRPr lang="en-US" dirty="0">
                  <a:latin typeface="Karla" charset="0"/>
                  <a:ea typeface="Karla" charset="0"/>
                  <a:cs typeface="Karla" charset="0"/>
                </a:endParaRPr>
              </a:p>
            </p:txBody>
          </p:sp>
        </mc:Choice>
        <mc:Fallback xmlns="">
          <p:sp>
            <p:nvSpPr>
              <p:cNvPr id="5" name="Content Placeholder 5"/>
              <p:cNvSpPr txBox="1">
                <a:spLocks noRot="1" noChangeAspect="1" noMove="1" noResize="1" noEditPoints="1" noAdjustHandles="1" noChangeArrowheads="1" noChangeShapeType="1" noTextEdit="1"/>
              </p:cNvSpPr>
              <p:nvPr/>
            </p:nvSpPr>
            <p:spPr>
              <a:xfrm>
                <a:off x="833415" y="1177758"/>
                <a:ext cx="10327008" cy="2111143"/>
              </a:xfrm>
              <a:prstGeom prst="rect">
                <a:avLst/>
              </a:prstGeom>
              <a:blipFill rotWithShape="0">
                <a:blip r:embed="rId3"/>
                <a:stretch>
                  <a:fillRect l="-945" t="-22478"/>
                </a:stretch>
              </a:blipFill>
              <a:ln>
                <a:noFill/>
              </a:ln>
            </p:spPr>
            <p:txBody>
              <a:bodyPr/>
              <a:lstStyle/>
              <a:p>
                <a:r>
                  <a:rPr lang="en-US">
                    <a:noFill/>
                  </a:rPr>
                  <a:t> </a:t>
                </a:r>
              </a:p>
            </p:txBody>
          </p:sp>
        </mc:Fallback>
      </mc:AlternateContent>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 y="2233329"/>
            <a:ext cx="10058400" cy="4572000"/>
          </a:xfrm>
          <a:prstGeom prst="rect">
            <a:avLst/>
          </a:prstGeom>
        </p:spPr>
      </p:pic>
    </p:spTree>
    <p:extLst>
      <p:ext uri="{BB962C8B-B14F-4D97-AF65-F5344CB8AC3E}">
        <p14:creationId xmlns:p14="http://schemas.microsoft.com/office/powerpoint/2010/main" val="143458868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211" y="1593669"/>
            <a:ext cx="8046721" cy="36576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How do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𝛽</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𝜎</m:t>
                        </m:r>
                      </m:e>
                      <m:sub>
                        <m:r>
                          <a:rPr lang="en-US" i="1">
                            <a:latin typeface="Cambria Math" charset="0"/>
                            <a:ea typeface="Cambria Math" charset="0"/>
                            <a:cs typeface="Cambria Math" charset="0"/>
                          </a:rPr>
                          <m:t>𝛽</m:t>
                        </m:r>
                      </m:sub>
                    </m:sSub>
                  </m:oMath>
                </a14:m>
                <a:r>
                  <a:rPr lang="en-US" dirty="0"/>
                  <a:t> depend on </a:t>
                </a:r>
                <a14:m>
                  <m:oMath xmlns:m="http://schemas.openxmlformats.org/officeDocument/2006/math">
                    <m:r>
                      <a:rPr lang="en-US" i="1">
                        <a:latin typeface="Cambria Math" charset="0"/>
                        <a:ea typeface="Cambria Math" charset="0"/>
                        <a:cs typeface="Cambria Math" charset="0"/>
                      </a:rPr>
                      <m:t>𝜀</m:t>
                    </m:r>
                    <m:r>
                      <a:rPr lang="en-US">
                        <a:latin typeface="Cambria Math" charset="0"/>
                        <a:ea typeface="Cambria Math" charset="0"/>
                        <a:cs typeface="Cambria Math" charset="0"/>
                      </a:rPr>
                      <m:t>, </m:t>
                    </m:r>
                    <m:acc>
                      <m:accPr>
                        <m:chr m:val="̂"/>
                        <m:ctrlPr>
                          <a:rPr lang="en-US" i="1">
                            <a:latin typeface="Cambria Math" charset="0"/>
                            <a:ea typeface="Cambria Math" charset="0"/>
                            <a:cs typeface="Cambria Math" charset="0"/>
                          </a:rPr>
                        </m:ctrlPr>
                      </m:accPr>
                      <m:e>
                        <m:r>
                          <a:rPr lang="en-US" i="1">
                            <a:latin typeface="Cambria Math" charset="0"/>
                            <a:ea typeface="Cambria Math" charset="0"/>
                            <a:cs typeface="Cambria Math" charset="0"/>
                          </a:rPr>
                          <m:t>𝑓</m:t>
                        </m:r>
                      </m:e>
                    </m:acc>
                  </m:oMath>
                </a14:m>
                <a:r>
                  <a:rPr lang="en-US" dirty="0"/>
                  <a:t>, and number of samples?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8800" b="-4000"/>
                </a:stretch>
              </a:blipFill>
            </p:spPr>
            <p:txBody>
              <a:bodyPr/>
              <a:lstStyle/>
              <a:p>
                <a:r>
                  <a:rPr lang="en-US">
                    <a:noFill/>
                  </a:rPr>
                  <a:t> </a:t>
                </a:r>
              </a:p>
            </p:txBody>
          </p:sp>
        </mc:Fallback>
      </mc:AlternateContent>
    </p:spTree>
    <p:extLst>
      <p:ext uri="{BB962C8B-B14F-4D97-AF65-F5344CB8AC3E}">
        <p14:creationId xmlns:p14="http://schemas.microsoft.com/office/powerpoint/2010/main" val="133309031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211" y="1593669"/>
            <a:ext cx="8046720" cy="36576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How do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𝛽</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𝜎</m:t>
                        </m:r>
                      </m:e>
                      <m:sub>
                        <m:r>
                          <a:rPr lang="en-US" i="1">
                            <a:latin typeface="Cambria Math" charset="0"/>
                            <a:ea typeface="Cambria Math" charset="0"/>
                            <a:cs typeface="Cambria Math" charset="0"/>
                          </a:rPr>
                          <m:t>𝛽</m:t>
                        </m:r>
                      </m:sub>
                    </m:sSub>
                  </m:oMath>
                </a14:m>
                <a:r>
                  <a:rPr lang="en-US" dirty="0"/>
                  <a:t> depend on </a:t>
                </a:r>
                <a14:m>
                  <m:oMath xmlns:m="http://schemas.openxmlformats.org/officeDocument/2006/math">
                    <m:r>
                      <a:rPr lang="en-US" i="1">
                        <a:latin typeface="Cambria Math" charset="0"/>
                        <a:ea typeface="Cambria Math" charset="0"/>
                        <a:cs typeface="Cambria Math" charset="0"/>
                      </a:rPr>
                      <m:t>𝜀</m:t>
                    </m:r>
                    <m:r>
                      <a:rPr lang="en-US">
                        <a:latin typeface="Cambria Math" charset="0"/>
                        <a:ea typeface="Cambria Math" charset="0"/>
                        <a:cs typeface="Cambria Math" charset="0"/>
                      </a:rPr>
                      <m:t>, </m:t>
                    </m:r>
                    <m:acc>
                      <m:accPr>
                        <m:chr m:val="̂"/>
                        <m:ctrlPr>
                          <a:rPr lang="en-US" i="1">
                            <a:latin typeface="Cambria Math" charset="0"/>
                            <a:ea typeface="Cambria Math" charset="0"/>
                            <a:cs typeface="Cambria Math" charset="0"/>
                          </a:rPr>
                        </m:ctrlPr>
                      </m:accPr>
                      <m:e>
                        <m:r>
                          <a:rPr lang="en-US" i="1">
                            <a:latin typeface="Cambria Math" charset="0"/>
                            <a:ea typeface="Cambria Math" charset="0"/>
                            <a:cs typeface="Cambria Math" charset="0"/>
                          </a:rPr>
                          <m:t>𝑓</m:t>
                        </m:r>
                      </m:e>
                    </m:acc>
                  </m:oMath>
                </a14:m>
                <a:r>
                  <a:rPr lang="en-US" dirty="0"/>
                  <a:t>, and number of samples?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8800" b="-4000"/>
                </a:stretch>
              </a:blipFill>
            </p:spPr>
            <p:txBody>
              <a:bodyPr/>
              <a:lstStyle/>
              <a:p>
                <a:r>
                  <a:rPr lang="en-US">
                    <a:noFill/>
                  </a:rPr>
                  <a:t> </a:t>
                </a:r>
              </a:p>
            </p:txBody>
          </p:sp>
        </mc:Fallback>
      </mc:AlternateContent>
      <p:sp>
        <p:nvSpPr>
          <p:cNvPr id="5" name="TextBox 4"/>
          <p:cNvSpPr txBox="1"/>
          <p:nvPr/>
        </p:nvSpPr>
        <p:spPr>
          <a:xfrm>
            <a:off x="1160961" y="1224337"/>
            <a:ext cx="5165197" cy="461665"/>
          </a:xfrm>
          <a:prstGeom prst="rect">
            <a:avLst/>
          </a:prstGeom>
          <a:noFill/>
        </p:spPr>
        <p:txBody>
          <a:bodyPr wrap="none" rtlCol="0">
            <a:spAutoFit/>
          </a:bodyPr>
          <a:lstStyle/>
          <a:p>
            <a:r>
              <a:rPr lang="en-US" sz="2400" dirty="0" smtClean="0">
                <a:latin typeface="Karla" charset="0"/>
                <a:ea typeface="Karla" charset="0"/>
                <a:cs typeface="Karla" charset="0"/>
              </a:rPr>
              <a:t>We used sub-sample size 50 </a:t>
            </a:r>
            <a:r>
              <a:rPr lang="en-US" sz="2400" dirty="0" smtClean="0">
                <a:latin typeface="Karla" charset="0"/>
                <a:ea typeface="Karla" charset="0"/>
                <a:cs typeface="Karla" charset="0"/>
              </a:rPr>
              <a:t>before</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763717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2756206"/>
              </p:ext>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8</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502229" y="1017486"/>
            <a:ext cx="2532640" cy="1793570"/>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1586228" y="1156745"/>
                <a:ext cx="2370263" cy="179805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charset="0"/>
                        </a:rPr>
                        <m:t>𝑋</m:t>
                      </m:r>
                      <m:r>
                        <a:rPr lang="en-US" i="1" smtClean="0">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𝑝</m:t>
                          </m:r>
                        </m:sub>
                      </m:sSub>
                    </m:oMath>
                  </m:oMathPara>
                </a14:m>
                <a:endParaRPr lang="en-US" b="1" i="1" dirty="0">
                  <a:latin typeface="Karla" charset="0"/>
                  <a:ea typeface="Karla" charset="0"/>
                  <a:cs typeface="Karla"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𝑋</m:t>
                          </m:r>
                        </m:e>
                        <m:sub>
                          <m:r>
                            <a:rPr lang="en-US" i="1">
                              <a:latin typeface="Cambria Math" charset="0"/>
                            </a:rPr>
                            <m:t>𝑗</m:t>
                          </m:r>
                        </m:sub>
                      </m:sSub>
                      <m:r>
                        <a:rPr lang="en-US" i="1">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r>
                            <a:rPr lang="en-US" b="0" i="1" smtClean="0">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𝑖</m:t>
                          </m:r>
                          <m:r>
                            <a:rPr lang="en-US" i="1">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𝑛𝑗</m:t>
                          </m:r>
                        </m:sub>
                      </m:sSub>
                    </m:oMath>
                  </m:oMathPara>
                </a14:m>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86228" y="1156745"/>
                <a:ext cx="2370263" cy="1798056"/>
              </a:xfrm>
              <a:prstGeom prst="rect">
                <a:avLst/>
              </a:prstGeom>
              <a:blipFill rotWithShape="0">
                <a:blip r:embed="rId3"/>
                <a:stretch>
                  <a:fillRect/>
                </a:stretch>
              </a:blipFill>
            </p:spPr>
            <p:txBody>
              <a:bodyPr/>
              <a:lstStyle/>
              <a:p>
                <a:r>
                  <a:rPr lang="en-US">
                    <a:noFill/>
                  </a:rPr>
                  <a:t> </a:t>
                </a:r>
              </a:p>
            </p:txBody>
          </p:sp>
        </mc:Fallback>
      </mc:AlternateContent>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15" name="Rectangle 14"/>
              <p:cNvSpPr/>
              <p:nvPr/>
            </p:nvSpPr>
            <p:spPr>
              <a:xfrm>
                <a:off x="8549052" y="1461024"/>
                <a:ext cx="1649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b="0" i="1" smtClean="0">
                              <a:latin typeface="Cambria Math" charset="0"/>
                            </a:rPr>
                            <m:t>𝑛</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8549052" y="1461024"/>
                <a:ext cx="1649914" cy="369332"/>
              </a:xfrm>
              <a:prstGeom prst="rect">
                <a:avLst/>
              </a:prstGeom>
              <a:blipFill rotWithShape="0">
                <a:blip r:embed="rId4"/>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19322582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211" y="1593669"/>
            <a:ext cx="8046720" cy="36576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How do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𝛽</m:t>
                        </m:r>
                      </m:sub>
                    </m:sSub>
                  </m:oMath>
                </a14:m>
                <a:r>
                  <a:rPr lang="en-US" dirty="0"/>
                  <a:t> and </a:t>
                </a:r>
                <a14:m>
                  <m:oMath xmlns:m="http://schemas.openxmlformats.org/officeDocument/2006/math">
                    <m:sSub>
                      <m:sSubPr>
                        <m:ctrlPr>
                          <a:rPr lang="en-US" i="1">
                            <a:latin typeface="Cambria Math" charset="0"/>
                          </a:rPr>
                        </m:ctrlPr>
                      </m:sSubPr>
                      <m:e>
                        <m:r>
                          <a:rPr lang="en-US" i="1">
                            <a:latin typeface="Cambria Math" charset="0"/>
                            <a:ea typeface="Cambria Math" charset="0"/>
                            <a:cs typeface="Cambria Math" charset="0"/>
                          </a:rPr>
                          <m:t>𝜎</m:t>
                        </m:r>
                      </m:e>
                      <m:sub>
                        <m:r>
                          <a:rPr lang="en-US" i="1">
                            <a:latin typeface="Cambria Math" charset="0"/>
                            <a:ea typeface="Cambria Math" charset="0"/>
                            <a:cs typeface="Cambria Math" charset="0"/>
                          </a:rPr>
                          <m:t>𝛽</m:t>
                        </m:r>
                      </m:sub>
                    </m:sSub>
                  </m:oMath>
                </a14:m>
                <a:r>
                  <a:rPr lang="en-US" dirty="0"/>
                  <a:t> depend on </a:t>
                </a:r>
                <a14:m>
                  <m:oMath xmlns:m="http://schemas.openxmlformats.org/officeDocument/2006/math">
                    <m:r>
                      <a:rPr lang="en-US" i="1">
                        <a:latin typeface="Cambria Math" charset="0"/>
                        <a:ea typeface="Cambria Math" charset="0"/>
                        <a:cs typeface="Cambria Math" charset="0"/>
                      </a:rPr>
                      <m:t>𝜀</m:t>
                    </m:r>
                    <m:r>
                      <a:rPr lang="en-US">
                        <a:latin typeface="Cambria Math" charset="0"/>
                        <a:ea typeface="Cambria Math" charset="0"/>
                        <a:cs typeface="Cambria Math" charset="0"/>
                      </a:rPr>
                      <m:t>, </m:t>
                    </m:r>
                    <m:acc>
                      <m:accPr>
                        <m:chr m:val="̂"/>
                        <m:ctrlPr>
                          <a:rPr lang="en-US" i="1">
                            <a:latin typeface="Cambria Math" charset="0"/>
                            <a:ea typeface="Cambria Math" charset="0"/>
                            <a:cs typeface="Cambria Math" charset="0"/>
                          </a:rPr>
                        </m:ctrlPr>
                      </m:accPr>
                      <m:e>
                        <m:r>
                          <a:rPr lang="en-US" i="1">
                            <a:latin typeface="Cambria Math" charset="0"/>
                            <a:ea typeface="Cambria Math" charset="0"/>
                            <a:cs typeface="Cambria Math" charset="0"/>
                          </a:rPr>
                          <m:t>𝑓</m:t>
                        </m:r>
                      </m:e>
                    </m:acc>
                  </m:oMath>
                </a14:m>
                <a:r>
                  <a:rPr lang="en-US" dirty="0"/>
                  <a:t>, and number of samples?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8800" b="-4000"/>
                </a:stretch>
              </a:blipFill>
            </p:spPr>
            <p:txBody>
              <a:bodyPr/>
              <a:lstStyle/>
              <a:p>
                <a:r>
                  <a:rPr lang="en-US">
                    <a:noFill/>
                  </a:rPr>
                  <a:t> </a:t>
                </a:r>
              </a:p>
            </p:txBody>
          </p:sp>
        </mc:Fallback>
      </mc:AlternateContent>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8211" y="1593669"/>
            <a:ext cx="8046720" cy="3657600"/>
          </a:xfrm>
          <a:prstGeom prst="rect">
            <a:avLst/>
          </a:prstGeom>
        </p:spPr>
      </p:pic>
      <p:sp>
        <p:nvSpPr>
          <p:cNvPr id="5" name="TextBox 4"/>
          <p:cNvSpPr txBox="1"/>
          <p:nvPr/>
        </p:nvSpPr>
        <p:spPr>
          <a:xfrm>
            <a:off x="1160961" y="1224337"/>
            <a:ext cx="7587333" cy="461665"/>
          </a:xfrm>
          <a:prstGeom prst="rect">
            <a:avLst/>
          </a:prstGeom>
          <a:noFill/>
        </p:spPr>
        <p:txBody>
          <a:bodyPr wrap="none" rtlCol="0">
            <a:spAutoFit/>
          </a:bodyPr>
          <a:lstStyle/>
          <a:p>
            <a:r>
              <a:rPr lang="en-US" sz="2400" dirty="0" smtClean="0">
                <a:latin typeface="Karla" charset="0"/>
                <a:ea typeface="Karla" charset="0"/>
                <a:cs typeface="Karla" charset="0"/>
              </a:rPr>
              <a:t>However, we should have used sub-sample size 200.</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99787588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a:t>
            </a:r>
            <a:endParaRPr lang="en-US" dirty="0"/>
          </a:p>
        </p:txBody>
      </p:sp>
    </p:spTree>
    <p:extLst>
      <p:ext uri="{BB962C8B-B14F-4D97-AF65-F5344CB8AC3E}">
        <p14:creationId xmlns:p14="http://schemas.microsoft.com/office/powerpoint/2010/main" val="187134105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sp>
        <p:nvSpPr>
          <p:cNvPr id="3" name="TextBox 2"/>
          <p:cNvSpPr txBox="1"/>
          <p:nvPr/>
        </p:nvSpPr>
        <p:spPr>
          <a:xfrm>
            <a:off x="1093539" y="1343896"/>
            <a:ext cx="6405921" cy="461665"/>
          </a:xfrm>
          <a:prstGeom prst="rect">
            <a:avLst/>
          </a:prstGeom>
          <a:noFill/>
        </p:spPr>
        <p:txBody>
          <a:bodyPr wrap="none" rtlCol="0">
            <a:spAutoFit/>
          </a:bodyPr>
          <a:lstStyle/>
          <a:p>
            <a:r>
              <a:rPr lang="en-US" sz="2400" dirty="0" smtClean="0">
                <a:latin typeface="Karla" charset="0"/>
                <a:ea typeface="Karla" charset="0"/>
                <a:cs typeface="Karla" charset="0"/>
              </a:rPr>
              <a:t>Imagine we have 5 billiard balls in a bucket.</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173110107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4" name="Picture 13"/>
          <p:cNvPicPr>
            <a:picLocks noChangeAspect="1"/>
          </p:cNvPicPr>
          <p:nvPr/>
        </p:nvPicPr>
        <p:blipFill>
          <a:blip r:embed="rId6"/>
          <a:stretch>
            <a:fillRect/>
          </a:stretch>
        </p:blipFill>
        <p:spPr>
          <a:xfrm>
            <a:off x="3109310" y="3389420"/>
            <a:ext cx="457200" cy="457200"/>
          </a:xfrm>
          <a:prstGeom prst="rect">
            <a:avLst/>
          </a:prstGeom>
        </p:spPr>
      </p:pic>
      <p:sp>
        <p:nvSpPr>
          <p:cNvPr id="12" name="TextBox 11"/>
          <p:cNvSpPr txBox="1"/>
          <p:nvPr/>
        </p:nvSpPr>
        <p:spPr>
          <a:xfrm>
            <a:off x="1013529" y="1113818"/>
            <a:ext cx="10016421" cy="830997"/>
          </a:xfrm>
          <a:prstGeom prst="rect">
            <a:avLst/>
          </a:prstGeom>
          <a:noFill/>
        </p:spPr>
        <p:txBody>
          <a:bodyPr wrap="square" rtlCol="0">
            <a:spAutoFit/>
          </a:bodyPr>
          <a:lstStyle/>
          <a:p>
            <a:r>
              <a:rPr lang="en-US" sz="2400" dirty="0" smtClean="0">
                <a:latin typeface="Karla" charset="0"/>
                <a:ea typeface="Karla" charset="0"/>
                <a:cs typeface="Karla" charset="0"/>
              </a:rPr>
              <a:t>We first pick randomly a ball and replicate it. This is called </a:t>
            </a:r>
            <a:r>
              <a:rPr lang="en-US" sz="2400" b="1" dirty="0" smtClean="0">
                <a:latin typeface="Karla" charset="0"/>
                <a:ea typeface="Karla" charset="0"/>
                <a:cs typeface="Karla" charset="0"/>
              </a:rPr>
              <a:t>sampling with replacement.</a:t>
            </a:r>
            <a:endParaRPr lang="en-US" sz="2400" b="1" dirty="0">
              <a:latin typeface="Karla" charset="0"/>
              <a:ea typeface="Karla" charset="0"/>
              <a:cs typeface="Karla" charset="0"/>
            </a:endParaRPr>
          </a:p>
        </p:txBody>
      </p:sp>
      <p:sp>
        <p:nvSpPr>
          <p:cNvPr id="13" name="TextBox 12"/>
          <p:cNvSpPr txBox="1"/>
          <p:nvPr/>
        </p:nvSpPr>
        <p:spPr>
          <a:xfrm>
            <a:off x="3749074" y="1483150"/>
            <a:ext cx="6750566" cy="461665"/>
          </a:xfrm>
          <a:prstGeom prst="rect">
            <a:avLst/>
          </a:prstGeom>
          <a:noFill/>
        </p:spPr>
        <p:txBody>
          <a:bodyPr wrap="none" rtlCol="0">
            <a:spAutoFit/>
          </a:bodyPr>
          <a:lstStyle/>
          <a:p>
            <a:r>
              <a:rPr lang="en-US" sz="2400" dirty="0" smtClean="0">
                <a:latin typeface="Karla" charset="0"/>
                <a:ea typeface="Karla" charset="0"/>
                <a:cs typeface="Karla" charset="0"/>
              </a:rPr>
              <a:t>We move the replicated ball to another bucket. </a:t>
            </a:r>
            <a:endParaRPr lang="en-US" sz="2400" dirty="0">
              <a:latin typeface="Karla" charset="0"/>
              <a:ea typeface="Karla" charset="0"/>
              <a:cs typeface="Karla" charset="0"/>
            </a:endParaRPr>
          </a:p>
        </p:txBody>
      </p:sp>
    </p:spTree>
    <p:extLst>
      <p:ext uri="{BB962C8B-B14F-4D97-AF65-F5344CB8AC3E}">
        <p14:creationId xmlns:p14="http://schemas.microsoft.com/office/powerpoint/2010/main" val="50723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1.875E-6 3.7037E-6 L 0.11836 -0.19954 C 0.14284 -0.24445 0.17995 -0.26852 0.21875 -0.26852 C 0.26289 -0.26852 0.29831 -0.24445 0.32278 -0.19954 L 0.44127 3.7037E-6 " pathEditMode="relative" rAng="0" ptsTypes="AAAAA">
                                      <p:cBhvr>
                                        <p:cTn id="10" dur="2000" fill="hold"/>
                                        <p:tgtEl>
                                          <p:spTgt spid="14"/>
                                        </p:tgtEl>
                                        <p:attrNameLst>
                                          <p:attrName>ppt_x</p:attrName>
                                          <p:attrName>ppt_y</p:attrName>
                                        </p:attrNameLst>
                                      </p:cBhvr>
                                      <p:rCtr x="22057" y="-13426"/>
                                    </p:animMotion>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spTree>
    <p:extLst>
      <p:ext uri="{BB962C8B-B14F-4D97-AF65-F5344CB8AC3E}">
        <p14:creationId xmlns:p14="http://schemas.microsoft.com/office/powerpoint/2010/main" val="171813379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3" name="Picture 12"/>
          <p:cNvPicPr>
            <a:picLocks noChangeAspect="1"/>
          </p:cNvPicPr>
          <p:nvPr/>
        </p:nvPicPr>
        <p:blipFill>
          <a:blip r:embed="rId5"/>
          <a:stretch>
            <a:fillRect/>
          </a:stretch>
        </p:blipFill>
        <p:spPr>
          <a:xfrm>
            <a:off x="3229025" y="3764070"/>
            <a:ext cx="457200" cy="457200"/>
          </a:xfrm>
          <a:prstGeom prst="rect">
            <a:avLst/>
          </a:prstGeom>
        </p:spPr>
      </p:pic>
      <p:sp>
        <p:nvSpPr>
          <p:cNvPr id="14" name="TextBox 13"/>
          <p:cNvSpPr txBox="1"/>
          <p:nvPr/>
        </p:nvSpPr>
        <p:spPr>
          <a:xfrm>
            <a:off x="1093539" y="1343896"/>
            <a:ext cx="8739893"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then pick randomly another ball and again we replicate it.</a:t>
            </a:r>
            <a:endParaRPr lang="en-US" sz="2400" dirty="0">
              <a:solidFill>
                <a:schemeClr val="tx1">
                  <a:lumMod val="75000"/>
                  <a:lumOff val="25000"/>
                </a:schemeClr>
              </a:solidFill>
              <a:latin typeface="Karla" charset="0"/>
              <a:ea typeface="Karla" charset="0"/>
              <a:cs typeface="Karla" charset="0"/>
            </a:endParaRPr>
          </a:p>
        </p:txBody>
      </p:sp>
      <p:sp>
        <p:nvSpPr>
          <p:cNvPr id="15" name="TextBox 14"/>
          <p:cNvSpPr txBox="1"/>
          <p:nvPr/>
        </p:nvSpPr>
        <p:spPr>
          <a:xfrm>
            <a:off x="1093539" y="1767695"/>
            <a:ext cx="8510663"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Again, we then move the replicated ball to the other bucket.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60957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75E-6 0.00023 L 0.10456 -0.19306 C 0.12631 -0.23635 0.15899 -0.25973 0.19336 -0.25973 C 0.23243 -0.25973 0.26368 -0.23635 0.28542 -0.19306 L 0.39011 0.00023 " pathEditMode="relative" rAng="0" ptsTypes="AAAAA">
                                      <p:cBhvr>
                                        <p:cTn id="6" dur="2000" fill="hold"/>
                                        <p:tgtEl>
                                          <p:spTgt spid="13"/>
                                        </p:tgtEl>
                                        <p:attrNameLst>
                                          <p:attrName>ppt_x</p:attrName>
                                          <p:attrName>ppt_y</p:attrName>
                                        </p:attrNameLst>
                                      </p:cBhvr>
                                      <p:rCtr x="19505" y="-13009"/>
                                    </p:animMotion>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spTree>
    <p:extLst>
      <p:ext uri="{BB962C8B-B14F-4D97-AF65-F5344CB8AC3E}">
        <p14:creationId xmlns:p14="http://schemas.microsoft.com/office/powerpoint/2010/main" val="27557416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3"/>
          <a:stretch>
            <a:fillRect/>
          </a:stretch>
        </p:blipFill>
        <p:spPr>
          <a:xfrm>
            <a:off x="1625600" y="2381421"/>
            <a:ext cx="2540000" cy="2540000"/>
          </a:xfrm>
          <a:prstGeom prst="rect">
            <a:avLst/>
          </a:prstGeom>
        </p:spPr>
      </p:pic>
      <p:pic>
        <p:nvPicPr>
          <p:cNvPr id="5" name="Picture 4"/>
          <p:cNvPicPr>
            <a:picLocks noChangeAspect="1"/>
          </p:cNvPicPr>
          <p:nvPr/>
        </p:nvPicPr>
        <p:blipFill>
          <a:blip r:embed="rId3"/>
          <a:stretch>
            <a:fillRect/>
          </a:stretch>
        </p:blipFill>
        <p:spPr>
          <a:xfrm>
            <a:off x="7124357" y="2381421"/>
            <a:ext cx="2540000" cy="2540000"/>
          </a:xfrm>
          <a:prstGeom prst="rect">
            <a:avLst/>
          </a:prstGeom>
        </p:spPr>
      </p:pic>
      <p:pic>
        <p:nvPicPr>
          <p:cNvPr id="6" name="Picture 5"/>
          <p:cNvPicPr>
            <a:picLocks noChangeAspect="1"/>
          </p:cNvPicPr>
          <p:nvPr/>
        </p:nvPicPr>
        <p:blipFill>
          <a:blip r:embed="rId4"/>
          <a:stretch>
            <a:fillRect/>
          </a:stretch>
        </p:blipFill>
        <p:spPr>
          <a:xfrm>
            <a:off x="2423510" y="3994807"/>
            <a:ext cx="457200" cy="457200"/>
          </a:xfrm>
          <a:prstGeom prst="rect">
            <a:avLst/>
          </a:prstGeom>
        </p:spPr>
      </p:pic>
      <p:pic>
        <p:nvPicPr>
          <p:cNvPr id="7" name="Picture 6"/>
          <p:cNvPicPr>
            <a:picLocks noChangeAspect="1"/>
          </p:cNvPicPr>
          <p:nvPr/>
        </p:nvPicPr>
        <p:blipFill>
          <a:blip r:embed="rId5"/>
          <a:stretch>
            <a:fillRect/>
          </a:stretch>
        </p:blipFill>
        <p:spPr>
          <a:xfrm>
            <a:off x="2880710" y="4172121"/>
            <a:ext cx="457200" cy="457200"/>
          </a:xfrm>
          <a:prstGeom prst="rect">
            <a:avLst/>
          </a:prstGeom>
        </p:spPr>
      </p:pic>
      <p:pic>
        <p:nvPicPr>
          <p:cNvPr id="8" name="Picture 7"/>
          <p:cNvPicPr>
            <a:picLocks noChangeAspect="1"/>
          </p:cNvPicPr>
          <p:nvPr/>
        </p:nvPicPr>
        <p:blipFill>
          <a:blip r:embed="rId6"/>
          <a:stretch>
            <a:fillRect/>
          </a:stretch>
        </p:blipFill>
        <p:spPr>
          <a:xfrm>
            <a:off x="3147191" y="3846620"/>
            <a:ext cx="457200" cy="457200"/>
          </a:xfrm>
          <a:prstGeom prst="rect">
            <a:avLst/>
          </a:prstGeom>
        </p:spPr>
      </p:pic>
      <p:pic>
        <p:nvPicPr>
          <p:cNvPr id="9" name="Picture 8"/>
          <p:cNvPicPr>
            <a:picLocks noChangeAspect="1"/>
          </p:cNvPicPr>
          <p:nvPr/>
        </p:nvPicPr>
        <p:blipFill>
          <a:blip r:embed="rId7"/>
          <a:stretch>
            <a:fillRect/>
          </a:stretch>
        </p:blipFill>
        <p:spPr>
          <a:xfrm>
            <a:off x="3043183" y="3422821"/>
            <a:ext cx="457200" cy="457200"/>
          </a:xfrm>
          <a:prstGeom prst="rect">
            <a:avLst/>
          </a:prstGeom>
        </p:spPr>
      </p:pic>
      <p:pic>
        <p:nvPicPr>
          <p:cNvPr id="11" name="Picture 10"/>
          <p:cNvPicPr>
            <a:picLocks noChangeAspect="1"/>
          </p:cNvPicPr>
          <p:nvPr/>
        </p:nvPicPr>
        <p:blipFill>
          <a:blip r:embed="rId8"/>
          <a:stretch>
            <a:fillRect/>
          </a:stretch>
        </p:blipFill>
        <p:spPr>
          <a:xfrm>
            <a:off x="2626320" y="3618020"/>
            <a:ext cx="457200" cy="457200"/>
          </a:xfrm>
          <a:prstGeom prst="rect">
            <a:avLst/>
          </a:prstGeom>
        </p:spPr>
      </p:pic>
      <p:pic>
        <p:nvPicPr>
          <p:cNvPr id="12" name="Picture 11"/>
          <p:cNvPicPr>
            <a:picLocks noChangeAspect="1"/>
          </p:cNvPicPr>
          <p:nvPr/>
        </p:nvPicPr>
        <p:blipFill>
          <a:blip r:embed="rId7"/>
          <a:stretch>
            <a:fillRect/>
          </a:stretch>
        </p:blipFill>
        <p:spPr>
          <a:xfrm>
            <a:off x="8492610" y="3389420"/>
            <a:ext cx="457200" cy="457200"/>
          </a:xfrm>
          <a:prstGeom prst="rect">
            <a:avLst/>
          </a:prstGeom>
        </p:spPr>
      </p:pic>
      <p:pic>
        <p:nvPicPr>
          <p:cNvPr id="14" name="Picture 13"/>
          <p:cNvPicPr>
            <a:picLocks noChangeAspect="1"/>
          </p:cNvPicPr>
          <p:nvPr/>
        </p:nvPicPr>
        <p:blipFill>
          <a:blip r:embed="rId6"/>
          <a:stretch>
            <a:fillRect/>
          </a:stretch>
        </p:blipFill>
        <p:spPr>
          <a:xfrm>
            <a:off x="7980663" y="3764070"/>
            <a:ext cx="457200" cy="457200"/>
          </a:xfrm>
          <a:prstGeom prst="rect">
            <a:avLst/>
          </a:prstGeom>
        </p:spPr>
      </p:pic>
      <p:pic>
        <p:nvPicPr>
          <p:cNvPr id="13" name="Picture 12"/>
          <p:cNvPicPr>
            <a:picLocks noChangeAspect="1"/>
          </p:cNvPicPr>
          <p:nvPr/>
        </p:nvPicPr>
        <p:blipFill>
          <a:blip r:embed="rId4"/>
          <a:stretch>
            <a:fillRect/>
          </a:stretch>
        </p:blipFill>
        <p:spPr>
          <a:xfrm>
            <a:off x="2496779" y="4050660"/>
            <a:ext cx="457200" cy="457200"/>
          </a:xfrm>
          <a:prstGeom prst="rect">
            <a:avLst/>
          </a:prstGeom>
        </p:spPr>
      </p:pic>
      <p:sp>
        <p:nvSpPr>
          <p:cNvPr id="15" name="TextBox 14"/>
          <p:cNvSpPr txBox="1"/>
          <p:nvPr/>
        </p:nvSpPr>
        <p:spPr>
          <a:xfrm>
            <a:off x="1093539" y="1343896"/>
            <a:ext cx="353814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repeat this process.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60019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29167E-6 -4.07407E-6 L 0.13073 -0.33217 C 0.15781 -0.40694 0.1987 -0.44722 0.24166 -0.44722 C 0.29036 -0.44722 0.32956 -0.40694 0.35664 -0.33217 L 0.4875 -4.07407E-6 " pathEditMode="relative" rAng="0" ptsTypes="AAAAA">
                                      <p:cBhvr>
                                        <p:cTn id="6" dur="2000" fill="hold"/>
                                        <p:tgtEl>
                                          <p:spTgt spid="13"/>
                                        </p:tgtEl>
                                        <p:attrNameLst>
                                          <p:attrName>ppt_x</p:attrName>
                                          <p:attrName>ppt_y</p:attrName>
                                        </p:attrNameLst>
                                      </p:cBhvr>
                                      <p:rCtr x="24375" y="-2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sp>
        <p:nvSpPr>
          <p:cNvPr id="13" name="TextBox 12"/>
          <p:cNvSpPr txBox="1"/>
          <p:nvPr/>
        </p:nvSpPr>
        <p:spPr>
          <a:xfrm>
            <a:off x="1093539" y="1343896"/>
            <a:ext cx="984565"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Again</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00209378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6" name="Picture 15"/>
          <p:cNvPicPr>
            <a:picLocks noChangeAspect="1"/>
          </p:cNvPicPr>
          <p:nvPr/>
        </p:nvPicPr>
        <p:blipFill>
          <a:blip r:embed="rId5"/>
          <a:stretch>
            <a:fillRect/>
          </a:stretch>
        </p:blipFill>
        <p:spPr>
          <a:xfrm>
            <a:off x="8746683" y="3789573"/>
            <a:ext cx="457200" cy="457200"/>
          </a:xfrm>
          <a:prstGeom prst="rect">
            <a:avLst/>
          </a:prstGeom>
        </p:spPr>
      </p:pic>
      <p:sp>
        <p:nvSpPr>
          <p:cNvPr id="17" name="TextBox 16"/>
          <p:cNvSpPr txBox="1"/>
          <p:nvPr/>
        </p:nvSpPr>
        <p:spPr>
          <a:xfrm>
            <a:off x="1093539" y="1343896"/>
            <a:ext cx="160011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And again</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623484721"/>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ecture1a_Introduction" id="{E808CF5C-4825-5C4B-8B6D-A7F4AD58E196}" vid="{84C9A785-A316-7F43-A8E4-06811AA617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LectureTemplate</Template>
  <TotalTime>28256</TotalTime>
  <Words>4071</Words>
  <Application>Microsoft Macintosh PowerPoint</Application>
  <PresentationFormat>Widescreen</PresentationFormat>
  <Paragraphs>784</Paragraphs>
  <Slides>120</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120</vt:i4>
      </vt:variant>
    </vt:vector>
  </HeadingPairs>
  <TitlesOfParts>
    <vt:vector size="126" baseType="lpstr">
      <vt:lpstr>Calibri</vt:lpstr>
      <vt:lpstr>Cambria Math</vt:lpstr>
      <vt:lpstr>Karla</vt:lpstr>
      <vt:lpstr>Mangal</vt:lpstr>
      <vt:lpstr>Arial</vt:lpstr>
      <vt:lpstr>GEC_template</vt:lpstr>
      <vt:lpstr>Lecture 3: Linear Regression, kNN Regression and Inference</vt:lpstr>
      <vt:lpstr>Lecture Outline</vt:lpstr>
      <vt:lpstr>Let’s start</vt:lpstr>
      <vt:lpstr>Predicting a Variable </vt:lpstr>
      <vt:lpstr>Data</vt:lpstr>
      <vt:lpstr>Data</vt:lpstr>
      <vt:lpstr>Response vs. Predictor Variables</vt:lpstr>
      <vt:lpstr>Response vs. Predictor Variables</vt:lpstr>
      <vt:lpstr>Response vs. Predictor Variables</vt:lpstr>
      <vt:lpstr> Definition</vt:lpstr>
      <vt:lpstr>Statistical Model</vt:lpstr>
      <vt:lpstr>True vs. Statistical Model</vt:lpstr>
      <vt:lpstr>Statistical Model</vt:lpstr>
      <vt:lpstr>Statistical Model</vt:lpstr>
      <vt:lpstr>Statistical Model</vt:lpstr>
      <vt:lpstr>Statistical Model</vt:lpstr>
      <vt:lpstr>Prediction vs. Estimation</vt:lpstr>
      <vt:lpstr>Simple Prediction Model</vt:lpstr>
      <vt:lpstr>Simple Prediction Model</vt:lpstr>
      <vt:lpstr>Extend the Prediction Model</vt:lpstr>
      <vt:lpstr>Simple Prediction Models </vt:lpstr>
      <vt:lpstr>Simple Prediction Models </vt:lpstr>
      <vt:lpstr>k-Nearest Neighbors</vt:lpstr>
      <vt:lpstr> k-Nearest Neighbors - kNN</vt:lpstr>
      <vt:lpstr>Things to Consider </vt:lpstr>
      <vt:lpstr>Error Evaluation</vt:lpstr>
      <vt:lpstr>Error Evaluation</vt:lpstr>
      <vt:lpstr>Error Evaluation</vt:lpstr>
      <vt:lpstr>Error Evaluation</vt:lpstr>
      <vt:lpstr>Error Evaluation</vt:lpstr>
      <vt:lpstr>Error Evaluation</vt:lpstr>
      <vt:lpstr>Error Evaluation </vt:lpstr>
      <vt:lpstr>Error Evaluation </vt:lpstr>
      <vt:lpstr>Error Evaluation </vt:lpstr>
      <vt:lpstr>Things to Consider </vt:lpstr>
      <vt:lpstr>Model Comparison</vt:lpstr>
      <vt:lpstr>Model Comparison</vt:lpstr>
      <vt:lpstr>Things to Consider </vt:lpstr>
      <vt:lpstr>Model Fitness  </vt:lpstr>
      <vt:lpstr>Model fitness</vt:lpstr>
      <vt:lpstr>Model fitness</vt:lpstr>
      <vt:lpstr>Model fitness</vt:lpstr>
      <vt:lpstr>R-squared</vt:lpstr>
      <vt:lpstr>Linear Regression</vt:lpstr>
      <vt:lpstr>Linear Models</vt:lpstr>
      <vt:lpstr>Linear Regression</vt:lpstr>
      <vt:lpstr>Linear Regression </vt:lpstr>
      <vt:lpstr>Linear Regression </vt:lpstr>
      <vt:lpstr>Linear Regression </vt:lpstr>
      <vt:lpstr>Linear Regression </vt:lpstr>
      <vt:lpstr>Inference for Linear Regression</vt:lpstr>
      <vt:lpstr>Inference for Linear Regression</vt:lpstr>
      <vt:lpstr>Linear Regression</vt:lpstr>
      <vt:lpstr>PowerPoint Presentation</vt:lpstr>
      <vt:lpstr>More on Loss Function  </vt:lpstr>
      <vt:lpstr>Loss Functions Revisited  </vt:lpstr>
      <vt:lpstr>Things to Consider </vt:lpstr>
      <vt:lpstr>Evaluating Significance of Predictors </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 </vt:lpstr>
      <vt:lpstr>Evaluating Significance of Predictors </vt:lpstr>
      <vt:lpstr>Evaluating Significance of Predictors </vt:lpstr>
      <vt:lpstr>Evaluating Significance of Predictors </vt:lpstr>
      <vt:lpstr>Evaluating Significance of Predictors </vt:lpstr>
      <vt:lpstr>Evaluating Significance of Predictors </vt:lpstr>
      <vt:lpstr>Evaluating Significance of Predictors </vt:lpstr>
      <vt:lpstr>PowerPoint Presentation</vt:lpstr>
      <vt:lpstr>PowerPoint Presentation</vt:lpstr>
      <vt:lpstr>Evaluating Significance of Predictors</vt:lpstr>
      <vt:lpstr>Estimate Uncertainty for Coefficients</vt:lpstr>
      <vt:lpstr>Estimate Uncertainty for Coefficients</vt:lpstr>
      <vt:lpstr>Estimate Uncertainty for Coefficients</vt:lpstr>
      <vt:lpstr>Sample size</vt:lpstr>
      <vt:lpstr>Sample size</vt:lpstr>
      <vt:lpstr>PowerPoint Presentation</vt:lpstr>
      <vt:lpstr>PowerPoint Presentation</vt:lpstr>
      <vt:lpstr>How do μ_β and σ_β depend on ε, f ̂, and number of samples?</vt:lpstr>
      <vt:lpstr>How do μ_β and σ_β depend on ε, f ̂, and number of samples?</vt:lpstr>
      <vt:lpstr>How do μ_β and σ_β depend on ε, f ̂, and number of samples?</vt:lpstr>
      <vt:lpstr>How do μ_β and σ_β depend on ε, f ̂, and number of samples?</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Bootstrapping for Estimating Sampling Error</vt:lpstr>
      <vt:lpstr>Standard Errors</vt:lpstr>
      <vt:lpstr>Standard Errors</vt:lpstr>
      <vt:lpstr>Standard Errors</vt:lpstr>
      <vt:lpstr>Importance of predictors</vt:lpstr>
      <vt:lpstr>Importance of predictors</vt:lpstr>
      <vt:lpstr>PowerPoint Presentation</vt:lpstr>
      <vt:lpstr>Hypothesis testing</vt:lpstr>
      <vt:lpstr>Hypothesis testing</vt:lpstr>
      <vt:lpstr>Hypothesis testing</vt:lpstr>
      <vt:lpstr>Things to Consider </vt:lpstr>
      <vt:lpstr>How well do we know f ̂? </vt:lpstr>
      <vt:lpstr>How well do we know f ̂? </vt:lpstr>
      <vt:lpstr>How well do we know f ̂? </vt:lpstr>
      <vt:lpstr>How well do we know f ̂? </vt:lpstr>
      <vt:lpstr>How well do we know f ̂? </vt:lpstr>
      <vt:lpstr>How well do we know f ̂? </vt:lpstr>
      <vt:lpstr>How well do we know f ̂? </vt:lpstr>
    </vt:vector>
  </TitlesOfParts>
  <Company>harvard</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Microsoft Office User</cp:lastModifiedBy>
  <cp:revision>457</cp:revision>
  <cp:lastPrinted>2018-05-11T23:31:28Z</cp:lastPrinted>
  <dcterms:created xsi:type="dcterms:W3CDTF">2018-04-18T18:49:01Z</dcterms:created>
  <dcterms:modified xsi:type="dcterms:W3CDTF">2018-06-30T21:49:36Z</dcterms:modified>
</cp:coreProperties>
</file>